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256" r:id="rId2"/>
    <p:sldId id="487" r:id="rId3"/>
    <p:sldId id="490" r:id="rId4"/>
    <p:sldId id="491" r:id="rId5"/>
    <p:sldId id="488" r:id="rId6"/>
    <p:sldId id="495" r:id="rId7"/>
    <p:sldId id="489" r:id="rId8"/>
    <p:sldId id="302" r:id="rId9"/>
    <p:sldId id="258" r:id="rId10"/>
    <p:sldId id="304" r:id="rId11"/>
    <p:sldId id="469" r:id="rId12"/>
    <p:sldId id="339" r:id="rId13"/>
    <p:sldId id="340" r:id="rId14"/>
    <p:sldId id="341" r:id="rId15"/>
    <p:sldId id="342" r:id="rId16"/>
    <p:sldId id="347" r:id="rId17"/>
    <p:sldId id="343" r:id="rId18"/>
    <p:sldId id="344" r:id="rId19"/>
    <p:sldId id="345" r:id="rId20"/>
    <p:sldId id="346" r:id="rId21"/>
    <p:sldId id="466" r:id="rId22"/>
    <p:sldId id="426" r:id="rId23"/>
    <p:sldId id="353" r:id="rId24"/>
    <p:sldId id="351" r:id="rId25"/>
    <p:sldId id="468" r:id="rId26"/>
    <p:sldId id="354" r:id="rId27"/>
    <p:sldId id="355" r:id="rId28"/>
    <p:sldId id="356" r:id="rId29"/>
    <p:sldId id="352" r:id="rId30"/>
    <p:sldId id="492" r:id="rId31"/>
    <p:sldId id="359" r:id="rId32"/>
    <p:sldId id="261" r:id="rId33"/>
    <p:sldId id="362" r:id="rId34"/>
    <p:sldId id="363" r:id="rId35"/>
    <p:sldId id="493" r:id="rId36"/>
    <p:sldId id="494" r:id="rId37"/>
    <p:sldId id="497" r:id="rId38"/>
    <p:sldId id="498" r:id="rId39"/>
    <p:sldId id="499" r:id="rId40"/>
    <p:sldId id="501" r:id="rId41"/>
    <p:sldId id="502" r:id="rId42"/>
    <p:sldId id="369" r:id="rId43"/>
    <p:sldId id="368" r:id="rId44"/>
    <p:sldId id="370" r:id="rId45"/>
    <p:sldId id="421" r:id="rId46"/>
    <p:sldId id="452" r:id="rId47"/>
    <p:sldId id="453" r:id="rId48"/>
    <p:sldId id="481" r:id="rId49"/>
    <p:sldId id="482" r:id="rId50"/>
    <p:sldId id="483" r:id="rId51"/>
    <p:sldId id="372" r:id="rId52"/>
    <p:sldId id="371" r:id="rId53"/>
    <p:sldId id="503" r:id="rId54"/>
    <p:sldId id="338" r:id="rId5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29" autoAdjust="0"/>
    <p:restoredTop sz="94370" autoAdjust="0"/>
  </p:normalViewPr>
  <p:slideViewPr>
    <p:cSldViewPr>
      <p:cViewPr varScale="1">
        <p:scale>
          <a:sx n="115" d="100"/>
          <a:sy n="115" d="100"/>
        </p:scale>
        <p:origin x="1614" y="10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0.jpeg>
</file>

<file path=ppt/media/image21.jpeg>
</file>

<file path=ppt/media/image22.jpeg>
</file>

<file path=ppt/media/image23.jpeg>
</file>

<file path=ppt/media/image24.jpeg>
</file>

<file path=ppt/media/image26.jpeg>
</file>

<file path=ppt/media/image26.png>
</file>

<file path=ppt/media/image27.jpeg>
</file>

<file path=ppt/media/image28.jpeg>
</file>

<file path=ppt/media/image29.jpeg>
</file>

<file path=ppt/media/image3.jpeg>
</file>

<file path=ppt/media/image30.jpeg>
</file>

<file path=ppt/media/image31.jpeg>
</file>

<file path=ppt/media/image32.jpeg>
</file>

<file path=ppt/media/image33.gif>
</file>

<file path=ppt/media/image34.jpeg>
</file>

<file path=ppt/media/image35.jpeg>
</file>

<file path=ppt/media/image36.jpeg>
</file>

<file path=ppt/media/image37.jpeg>
</file>

<file path=ppt/media/image38.jpeg>
</file>

<file path=ppt/media/image39.jpeg>
</file>

<file path=ppt/media/image4.jpeg>
</file>

<file path=ppt/media/image40.png>
</file>

<file path=ppt/media/image41.png>
</file>

<file path=ppt/media/image42.jpeg>
</file>

<file path=ppt/media/image43.jpeg>
</file>

<file path=ppt/media/image5.jpeg>
</file>

<file path=ppt/media/image52.png>
</file>

<file path=ppt/media/image55.png>
</file>

<file path=ppt/media/image56.png>
</file>

<file path=ppt/media/image57.png>
</file>

<file path=ppt/media/image6.jpeg>
</file>

<file path=ppt/media/image61.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FD9F68-AB4D-43CE-AC50-6F14EAE5E947}" type="datetimeFigureOut">
              <a:rPr lang="zh-CN" altLang="en-US" smtClean="0"/>
              <a:pPr/>
              <a:t>2019/2/25</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CA177B7-7AD4-4D6A-941C-F9C0954EA878}" type="slidenum">
              <a:rPr lang="zh-CN" altLang="en-US" smtClean="0"/>
              <a:pPr/>
              <a:t>‹#›</a:t>
            </a:fld>
            <a:endParaRPr lang="zh-CN" altLang="en-US"/>
          </a:p>
        </p:txBody>
      </p:sp>
    </p:spTree>
    <p:extLst>
      <p:ext uri="{BB962C8B-B14F-4D97-AF65-F5344CB8AC3E}">
        <p14:creationId xmlns:p14="http://schemas.microsoft.com/office/powerpoint/2010/main" val="28910655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5427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Calibri" pitchFamily="34" charset="0"/>
                <a:ea typeface="宋体" charset="-122"/>
              </a:defRPr>
            </a:lvl1pPr>
            <a:lvl2pPr marL="742950" indent="-285750" eaLnBrk="0" hangingPunct="0">
              <a:defRPr sz="2000">
                <a:solidFill>
                  <a:schemeClr val="tx1"/>
                </a:solidFill>
                <a:latin typeface="Calibri" pitchFamily="34" charset="0"/>
                <a:ea typeface="宋体" charset="-122"/>
              </a:defRPr>
            </a:lvl2pPr>
            <a:lvl3pPr marL="1143000" indent="-228600" eaLnBrk="0" hangingPunct="0">
              <a:defRPr sz="2000">
                <a:solidFill>
                  <a:schemeClr val="tx1"/>
                </a:solidFill>
                <a:latin typeface="Calibri" pitchFamily="34" charset="0"/>
                <a:ea typeface="宋体" charset="-122"/>
              </a:defRPr>
            </a:lvl3pPr>
            <a:lvl4pPr marL="1600200" indent="-228600" eaLnBrk="0" hangingPunct="0">
              <a:defRPr sz="2000">
                <a:solidFill>
                  <a:schemeClr val="tx1"/>
                </a:solidFill>
                <a:latin typeface="Calibri" pitchFamily="34" charset="0"/>
                <a:ea typeface="宋体" charset="-122"/>
              </a:defRPr>
            </a:lvl4pPr>
            <a:lvl5pPr eaLnBrk="0" hangingPunct="0">
              <a:defRPr sz="2000">
                <a:solidFill>
                  <a:schemeClr val="tx1"/>
                </a:solidFill>
                <a:latin typeface="Calibri" pitchFamily="34" charset="0"/>
                <a:ea typeface="宋体" charset="-122"/>
              </a:defRPr>
            </a:lvl5pPr>
            <a:lvl6pPr marL="2514600" indent="-228600" defTabSz="1028700" eaLnBrk="0" fontAlgn="base" hangingPunct="0">
              <a:spcBef>
                <a:spcPct val="0"/>
              </a:spcBef>
              <a:spcAft>
                <a:spcPct val="0"/>
              </a:spcAft>
              <a:defRPr sz="2000">
                <a:solidFill>
                  <a:schemeClr val="tx1"/>
                </a:solidFill>
                <a:latin typeface="Calibri" pitchFamily="34" charset="0"/>
                <a:ea typeface="宋体" charset="-122"/>
              </a:defRPr>
            </a:lvl6pPr>
            <a:lvl7pPr marL="2971800" indent="-228600" defTabSz="1028700" eaLnBrk="0" fontAlgn="base" hangingPunct="0">
              <a:spcBef>
                <a:spcPct val="0"/>
              </a:spcBef>
              <a:spcAft>
                <a:spcPct val="0"/>
              </a:spcAft>
              <a:defRPr sz="2000">
                <a:solidFill>
                  <a:schemeClr val="tx1"/>
                </a:solidFill>
                <a:latin typeface="Calibri" pitchFamily="34" charset="0"/>
                <a:ea typeface="宋体" charset="-122"/>
              </a:defRPr>
            </a:lvl7pPr>
            <a:lvl8pPr marL="3429000" indent="-228600" defTabSz="1028700" eaLnBrk="0" fontAlgn="base" hangingPunct="0">
              <a:spcBef>
                <a:spcPct val="0"/>
              </a:spcBef>
              <a:spcAft>
                <a:spcPct val="0"/>
              </a:spcAft>
              <a:defRPr sz="2000">
                <a:solidFill>
                  <a:schemeClr val="tx1"/>
                </a:solidFill>
                <a:latin typeface="Calibri" pitchFamily="34" charset="0"/>
                <a:ea typeface="宋体" charset="-122"/>
              </a:defRPr>
            </a:lvl8pPr>
            <a:lvl9pPr marL="3886200" indent="-228600" defTabSz="1028700" eaLnBrk="0" fontAlgn="base" hangingPunct="0">
              <a:spcBef>
                <a:spcPct val="0"/>
              </a:spcBef>
              <a:spcAft>
                <a:spcPct val="0"/>
              </a:spcAft>
              <a:defRPr sz="2000">
                <a:solidFill>
                  <a:schemeClr val="tx1"/>
                </a:solidFill>
                <a:latin typeface="Calibri" pitchFamily="34" charset="0"/>
                <a:ea typeface="宋体" charset="-122"/>
              </a:defRPr>
            </a:lvl9pPr>
          </a:lstStyle>
          <a:p>
            <a:pPr eaLnBrk="1" fontAlgn="base" hangingPunct="1">
              <a:spcBef>
                <a:spcPct val="0"/>
              </a:spcBef>
              <a:spcAft>
                <a:spcPct val="0"/>
              </a:spcAft>
            </a:pPr>
            <a:fld id="{A39408AF-377F-4F54-922D-FF2A98196521}" type="slidenum">
              <a:rPr lang="zh-CN" altLang="en-US" sz="1200" smtClean="0"/>
              <a:pPr eaLnBrk="1" fontAlgn="base" hangingPunct="1">
                <a:spcBef>
                  <a:spcPct val="0"/>
                </a:spcBef>
                <a:spcAft>
                  <a:spcPct val="0"/>
                </a:spcAft>
              </a:pPr>
              <a:t>8</a:t>
            </a:fld>
            <a:endParaRPr lang="zh-CN" altLang="en-US" sz="1200" smtClean="0"/>
          </a:p>
        </p:txBody>
      </p:sp>
    </p:spTree>
    <p:extLst>
      <p:ext uri="{BB962C8B-B14F-4D97-AF65-F5344CB8AC3E}">
        <p14:creationId xmlns:p14="http://schemas.microsoft.com/office/powerpoint/2010/main" val="11539154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2019/2/25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pPr/>
              <a:t>2019/2/25</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hyperlink" Target="http://ah.people.com.cn/n2/2015/1228/c358327-27413895-2.html"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30.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hyperlink" Target="http://baike.baidu.com/pic/%E5%AD%97%E6%AF%8D%E9%A2%91%E7%8E%87/9669044/0/b8014a90f603738d240741f8b21bb051f919ec9f?fr=lemma&amp;ct=single"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506647" y="3357941"/>
            <a:ext cx="5011612" cy="913062"/>
          </a:xfrm>
          <a:prstGeom prst="rect">
            <a:avLst/>
          </a:prstGeom>
          <a:noFill/>
        </p:spPr>
        <p:txBody>
          <a:bodyPr wrap="none" lIns="81272" tIns="40636" rIns="81272" bIns="40636">
            <a:spAutoFit/>
          </a:bodyPr>
          <a:lstStyle/>
          <a:p>
            <a:pPr algn="ctr">
              <a:defRPr/>
            </a:pPr>
            <a:r>
              <a:rPr lang="zh-CN" altLang="en-US" sz="5400" b="1" dirty="0" smtClean="0">
                <a:solidFill>
                  <a:schemeClr val="accent1"/>
                </a:solidFill>
                <a:latin typeface="微软雅黑" pitchFamily="34" charset="-122"/>
                <a:ea typeface="微软雅黑" pitchFamily="34" charset="-122"/>
              </a:rPr>
              <a:t>概率与机会游戏</a:t>
            </a:r>
            <a:endParaRPr lang="zh-CN" altLang="en-US" sz="5400" b="1" dirty="0">
              <a:solidFill>
                <a:schemeClr val="accent1"/>
              </a:solidFill>
              <a:latin typeface="微软雅黑" pitchFamily="34" charset="-122"/>
              <a:ea typeface="微软雅黑" pitchFamily="34" charset="-122"/>
            </a:endParaRPr>
          </a:p>
        </p:txBody>
      </p:sp>
      <p:sp>
        <p:nvSpPr>
          <p:cNvPr id="2051" name="TextBox 42"/>
          <p:cNvSpPr txBox="1">
            <a:spLocks noChangeArrowheads="1"/>
          </p:cNvSpPr>
          <p:nvPr/>
        </p:nvSpPr>
        <p:spPr bwMode="auto">
          <a:xfrm>
            <a:off x="5626175" y="1714524"/>
            <a:ext cx="2247713" cy="1292651"/>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31" tIns="45715" rIns="91431" bIns="45715">
            <a:spAutoFit/>
          </a:bodyPr>
          <a:lstStyle>
            <a:lvl1pPr eaLnBrk="0" hangingPunct="0">
              <a:defRPr sz="2000">
                <a:solidFill>
                  <a:schemeClr val="tx1"/>
                </a:solidFill>
                <a:latin typeface="Calibri" pitchFamily="34" charset="0"/>
                <a:ea typeface="宋体" charset="-122"/>
              </a:defRPr>
            </a:lvl1pPr>
            <a:lvl2pPr marL="742950" indent="-285750" eaLnBrk="0" hangingPunct="0">
              <a:defRPr sz="2000">
                <a:solidFill>
                  <a:schemeClr val="tx1"/>
                </a:solidFill>
                <a:latin typeface="Calibri" pitchFamily="34" charset="0"/>
                <a:ea typeface="宋体" charset="-122"/>
              </a:defRPr>
            </a:lvl2pPr>
            <a:lvl3pPr marL="1143000" indent="-228600" eaLnBrk="0" hangingPunct="0">
              <a:defRPr sz="2000">
                <a:solidFill>
                  <a:schemeClr val="tx1"/>
                </a:solidFill>
                <a:latin typeface="Calibri" pitchFamily="34" charset="0"/>
                <a:ea typeface="宋体" charset="-122"/>
              </a:defRPr>
            </a:lvl3pPr>
            <a:lvl4pPr marL="1600200" indent="-228600" eaLnBrk="0" hangingPunct="0">
              <a:defRPr sz="2000">
                <a:solidFill>
                  <a:schemeClr val="tx1"/>
                </a:solidFill>
                <a:latin typeface="Calibri" pitchFamily="34" charset="0"/>
                <a:ea typeface="宋体" charset="-122"/>
              </a:defRPr>
            </a:lvl4pPr>
            <a:lvl5pPr eaLnBrk="0" hangingPunct="0">
              <a:defRPr sz="2000">
                <a:solidFill>
                  <a:schemeClr val="tx1"/>
                </a:solidFill>
                <a:latin typeface="Calibri" pitchFamily="34" charset="0"/>
                <a:ea typeface="宋体" charset="-122"/>
              </a:defRPr>
            </a:lvl5pPr>
            <a:lvl6pPr marL="2514600" indent="-228600" defTabSz="1028700" eaLnBrk="0" fontAlgn="base" hangingPunct="0">
              <a:spcBef>
                <a:spcPct val="0"/>
              </a:spcBef>
              <a:spcAft>
                <a:spcPct val="0"/>
              </a:spcAft>
              <a:defRPr sz="2000">
                <a:solidFill>
                  <a:schemeClr val="tx1"/>
                </a:solidFill>
                <a:latin typeface="Calibri" pitchFamily="34" charset="0"/>
                <a:ea typeface="宋体" charset="-122"/>
              </a:defRPr>
            </a:lvl6pPr>
            <a:lvl7pPr marL="2971800" indent="-228600" defTabSz="1028700" eaLnBrk="0" fontAlgn="base" hangingPunct="0">
              <a:spcBef>
                <a:spcPct val="0"/>
              </a:spcBef>
              <a:spcAft>
                <a:spcPct val="0"/>
              </a:spcAft>
              <a:defRPr sz="2000">
                <a:solidFill>
                  <a:schemeClr val="tx1"/>
                </a:solidFill>
                <a:latin typeface="Calibri" pitchFamily="34" charset="0"/>
                <a:ea typeface="宋体" charset="-122"/>
              </a:defRPr>
            </a:lvl7pPr>
            <a:lvl8pPr marL="3429000" indent="-228600" defTabSz="1028700" eaLnBrk="0" fontAlgn="base" hangingPunct="0">
              <a:spcBef>
                <a:spcPct val="0"/>
              </a:spcBef>
              <a:spcAft>
                <a:spcPct val="0"/>
              </a:spcAft>
              <a:defRPr sz="2000">
                <a:solidFill>
                  <a:schemeClr val="tx1"/>
                </a:solidFill>
                <a:latin typeface="Calibri" pitchFamily="34" charset="0"/>
                <a:ea typeface="宋体" charset="-122"/>
              </a:defRPr>
            </a:lvl8pPr>
            <a:lvl9pPr marL="3886200" indent="-228600" defTabSz="1028700" eaLnBrk="0" fontAlgn="base" hangingPunct="0">
              <a:spcBef>
                <a:spcPct val="0"/>
              </a:spcBef>
              <a:spcAft>
                <a:spcPct val="0"/>
              </a:spcAft>
              <a:defRPr sz="2000">
                <a:solidFill>
                  <a:schemeClr val="tx1"/>
                </a:solidFill>
                <a:latin typeface="Calibri" pitchFamily="34" charset="0"/>
                <a:ea typeface="宋体" charset="-122"/>
              </a:defRPr>
            </a:lvl9pPr>
          </a:lstStyle>
          <a:p>
            <a:pPr algn="ctr" eaLnBrk="1" hangingPunct="1"/>
            <a:r>
              <a:rPr lang="en-US" altLang="zh-CN" sz="7800" dirty="0">
                <a:solidFill>
                  <a:schemeClr val="bg1"/>
                </a:solidFill>
                <a:latin typeface="Impact" pitchFamily="34" charset="0"/>
              </a:rPr>
              <a:t>BUPT</a:t>
            </a:r>
            <a:endParaRPr lang="zh-CN" altLang="en-US" sz="7800" dirty="0">
              <a:solidFill>
                <a:schemeClr val="bg1"/>
              </a:solidFill>
              <a:latin typeface="Impact" pitchFamily="34" charset="0"/>
            </a:endParaRPr>
          </a:p>
        </p:txBody>
      </p:sp>
      <p:sp>
        <p:nvSpPr>
          <p:cNvPr id="7" name="矩形 6"/>
          <p:cNvSpPr/>
          <p:nvPr/>
        </p:nvSpPr>
        <p:spPr>
          <a:xfrm>
            <a:off x="4566165" y="4694677"/>
            <a:ext cx="1914611" cy="405231"/>
          </a:xfrm>
          <a:prstGeom prst="rect">
            <a:avLst/>
          </a:prstGeom>
        </p:spPr>
        <p:txBody>
          <a:bodyPr wrap="none" lIns="81272" tIns="40636" rIns="81272" bIns="40636">
            <a:spAutoFit/>
          </a:bodyPr>
          <a:lstStyle/>
          <a:p>
            <a:pPr>
              <a:defRPr/>
            </a:pPr>
            <a:r>
              <a:rPr lang="zh-CN" altLang="en-US" sz="2100" dirty="0" smtClean="0">
                <a:solidFill>
                  <a:srgbClr val="00B0F0"/>
                </a:solidFill>
                <a:latin typeface="黑体" panose="02010609060101010101" pitchFamily="49" charset="-122"/>
                <a:ea typeface="黑体" panose="02010609060101010101" pitchFamily="49" charset="-122"/>
              </a:rPr>
              <a:t>北邮 孙洪祥  </a:t>
            </a:r>
            <a:endParaRPr lang="zh-CN" altLang="en-US" sz="2100" dirty="0">
              <a:solidFill>
                <a:srgbClr val="00B0F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6650022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350050" y="692696"/>
            <a:ext cx="4248472" cy="5262979"/>
          </a:xfrm>
          <a:prstGeom prst="rect">
            <a:avLst/>
          </a:prstGeom>
          <a:solidFill>
            <a:schemeClr val="accent1">
              <a:lumMod val="20000"/>
              <a:lumOff val="80000"/>
            </a:schemeClr>
          </a:solidFill>
        </p:spPr>
        <p:txBody>
          <a:bodyPr wrap="square">
            <a:spAutoFit/>
          </a:bodyPr>
          <a:lstStyle/>
          <a:p>
            <a:pPr>
              <a:lnSpc>
                <a:spcPct val="150000"/>
              </a:lnSpc>
            </a:pPr>
            <a:r>
              <a:rPr lang="zh-CN" altLang="en-US" sz="2800" b="1" dirty="0" smtClean="0"/>
              <a:t>一</a:t>
            </a:r>
            <a:r>
              <a:rPr lang="en-US" altLang="zh-CN" sz="2800" b="1" dirty="0" smtClean="0"/>
              <a:t>.</a:t>
            </a:r>
            <a:r>
              <a:rPr lang="zh-CN" altLang="en-US" sz="2800" b="1" dirty="0" smtClean="0">
                <a:solidFill>
                  <a:srgbClr val="FF0000"/>
                </a:solidFill>
              </a:rPr>
              <a:t>玩儿。</a:t>
            </a:r>
            <a:r>
              <a:rPr lang="zh-CN" altLang="zh-CN" sz="2800" b="1" dirty="0" smtClean="0"/>
              <a:t>古罗马</a:t>
            </a:r>
            <a:r>
              <a:rPr lang="zh-CN" altLang="zh-CN" sz="2800" b="1" dirty="0"/>
              <a:t>帝国开国皇帝奥古斯</a:t>
            </a:r>
            <a:r>
              <a:rPr lang="zh-CN" altLang="zh-CN" sz="2800" b="1" dirty="0" smtClean="0"/>
              <a:t>都和</a:t>
            </a:r>
            <a:r>
              <a:rPr lang="zh-CN" altLang="zh-CN" sz="2800" b="1" dirty="0"/>
              <a:t>维特里乌斯（</a:t>
            </a:r>
            <a:r>
              <a:rPr lang="en-US" altLang="zh-CN" sz="2800" b="1" dirty="0"/>
              <a:t>Vitellius,15-69</a:t>
            </a:r>
            <a:r>
              <a:rPr lang="zh-CN" altLang="zh-CN" sz="2800" b="1" dirty="0"/>
              <a:t>年）出了名的赌徒</a:t>
            </a:r>
            <a:r>
              <a:rPr lang="zh-CN" altLang="zh-CN" sz="2800" b="1" dirty="0" smtClean="0"/>
              <a:t>，喜欢看投掷</a:t>
            </a:r>
            <a:r>
              <a:rPr lang="zh-CN" altLang="en-US" sz="2800" b="1" dirty="0" smtClean="0"/>
              <a:t>距</a:t>
            </a:r>
            <a:r>
              <a:rPr lang="zh-CN" altLang="zh-CN" sz="2800" b="1" dirty="0" smtClean="0"/>
              <a:t>骨</a:t>
            </a:r>
            <a:r>
              <a:rPr lang="zh-CN" altLang="zh-CN" sz="2800" b="1" dirty="0"/>
              <a:t>时出现的随机模式，还喜欢猜中结果的喝彩声</a:t>
            </a:r>
            <a:r>
              <a:rPr lang="zh-CN" altLang="zh-CN" sz="2800" b="1" dirty="0" smtClean="0"/>
              <a:t>。</a:t>
            </a:r>
            <a:endParaRPr lang="en-US" altLang="zh-CN" sz="2800" b="1" dirty="0" smtClean="0"/>
          </a:p>
          <a:p>
            <a:pPr>
              <a:lnSpc>
                <a:spcPct val="150000"/>
              </a:lnSpc>
            </a:pPr>
            <a:r>
              <a:rPr lang="zh-CN" altLang="zh-CN" sz="2800" b="1" dirty="0" smtClean="0"/>
              <a:t>游戏</a:t>
            </a:r>
            <a:r>
              <a:rPr lang="zh-CN" altLang="zh-CN" sz="2800" b="1" dirty="0"/>
              <a:t>规则很简单</a:t>
            </a:r>
            <a:r>
              <a:rPr lang="zh-CN" altLang="zh-CN" sz="2800" b="1" dirty="0" smtClean="0"/>
              <a:t>，流行</a:t>
            </a:r>
            <a:r>
              <a:rPr lang="zh-CN" altLang="zh-CN" sz="2800" b="1" dirty="0"/>
              <a:t>的游戏是“投掷”几块距骨。</a:t>
            </a:r>
            <a:endParaRPr lang="zh-CN" altLang="en-US" sz="2800" b="1" dirty="0">
              <a:latin typeface="微软雅黑" pitchFamily="34" charset="-122"/>
              <a:ea typeface="微软雅黑" pitchFamily="34" charset="-122"/>
            </a:endParaRPr>
          </a:p>
        </p:txBody>
      </p:sp>
      <p:sp>
        <p:nvSpPr>
          <p:cNvPr id="11" name="矩形 10"/>
          <p:cNvSpPr/>
          <p:nvPr/>
        </p:nvSpPr>
        <p:spPr>
          <a:xfrm>
            <a:off x="539551" y="5661248"/>
            <a:ext cx="3528393" cy="369332"/>
          </a:xfrm>
          <a:prstGeom prst="rect">
            <a:avLst/>
          </a:prstGeom>
        </p:spPr>
        <p:txBody>
          <a:bodyPr wrap="square">
            <a:spAutoFit/>
          </a:bodyPr>
          <a:lstStyle/>
          <a:p>
            <a:r>
              <a:rPr lang="zh-CN" altLang="zh-CN" dirty="0" smtClean="0"/>
              <a:t>（</a:t>
            </a:r>
            <a:r>
              <a:rPr lang="en-US" altLang="zh-CN" dirty="0"/>
              <a:t>Augustus,</a:t>
            </a:r>
            <a:r>
              <a:rPr lang="zh-CN" altLang="zh-CN" dirty="0"/>
              <a:t>公元前</a:t>
            </a:r>
            <a:r>
              <a:rPr lang="en-US" altLang="zh-CN" dirty="0"/>
              <a:t>63-</a:t>
            </a:r>
            <a:r>
              <a:rPr lang="zh-CN" altLang="zh-CN" dirty="0"/>
              <a:t>公元</a:t>
            </a:r>
            <a:r>
              <a:rPr lang="en-US" altLang="zh-CN" dirty="0"/>
              <a:t>14</a:t>
            </a:r>
            <a:r>
              <a:rPr lang="zh-CN" altLang="zh-CN" dirty="0"/>
              <a:t>年）</a:t>
            </a:r>
            <a:endParaRPr lang="zh-CN" altLang="en-US" dirty="0">
              <a:latin typeface="华文隶书" pitchFamily="2" charset="-122"/>
              <a:ea typeface="华文隶书" pitchFamily="2" charset="-122"/>
            </a:endParaRPr>
          </a:p>
        </p:txBody>
      </p:sp>
      <p:pic>
        <p:nvPicPr>
          <p:cNvPr id="5" name="imgPicture" descr="http://h.hiphotos.baidu.com/baike/c0%3Dbaike92%2C5%2C5%2C92%2C30/sign=a5d8de447bf40ad101e9cfb136457aba/e4dde71190ef76c6084c12579d16fdfaaf516734.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9461" y="476672"/>
            <a:ext cx="3668613" cy="4760361"/>
          </a:xfrm>
          <a:prstGeom prst="rect">
            <a:avLst/>
          </a:prstGeom>
          <a:noFill/>
          <a:ln>
            <a:noFill/>
          </a:ln>
        </p:spPr>
      </p:pic>
    </p:spTree>
    <p:extLst>
      <p:ext uri="{BB962C8B-B14F-4D97-AF65-F5344CB8AC3E}">
        <p14:creationId xmlns:p14="http://schemas.microsoft.com/office/powerpoint/2010/main" val="40013072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5536" y="620688"/>
            <a:ext cx="5040560" cy="5688632"/>
          </a:xfrm>
        </p:spPr>
        <p:txBody>
          <a:bodyPr>
            <a:noAutofit/>
          </a:bodyPr>
          <a:lstStyle/>
          <a:p>
            <a:pPr>
              <a:lnSpc>
                <a:spcPts val="4000"/>
              </a:lnSpc>
              <a:buNone/>
            </a:pPr>
            <a:r>
              <a:rPr lang="zh-CN" altLang="en-US" sz="2400" b="1" dirty="0" smtClean="0"/>
              <a:t>奥古斯都原名盖乌斯</a:t>
            </a:r>
            <a:r>
              <a:rPr lang="en-US" altLang="zh-CN" sz="2400" b="1" dirty="0" smtClean="0"/>
              <a:t>·</a:t>
            </a:r>
            <a:r>
              <a:rPr lang="zh-CN" altLang="en-US" sz="2400" b="1" dirty="0" smtClean="0"/>
              <a:t>屋大维</a:t>
            </a:r>
            <a:r>
              <a:rPr lang="zh-CN" altLang="en-US" sz="2400" b="1" dirty="0"/>
              <a:t>，</a:t>
            </a:r>
            <a:r>
              <a:rPr lang="zh-CN" altLang="en-US" sz="2400" b="1" dirty="0" smtClean="0"/>
              <a:t>古罗马帝国开国皇帝</a:t>
            </a:r>
            <a:r>
              <a:rPr lang="en-US" altLang="zh-CN" sz="2400" b="1" dirty="0" smtClean="0"/>
              <a:t>(</a:t>
            </a:r>
            <a:r>
              <a:rPr lang="zh-CN" altLang="en-US" sz="2400" b="1" dirty="0" smtClean="0"/>
              <a:t>公元前</a:t>
            </a:r>
            <a:r>
              <a:rPr lang="en-US" altLang="zh-CN" sz="2400" b="1" dirty="0" smtClean="0"/>
              <a:t>27</a:t>
            </a:r>
            <a:r>
              <a:rPr lang="zh-CN" altLang="en-US" sz="2400" b="1" dirty="0" smtClean="0"/>
              <a:t>～公元</a:t>
            </a:r>
            <a:r>
              <a:rPr lang="en-US" altLang="zh-CN" sz="2400" b="1" dirty="0" smtClean="0"/>
              <a:t>14)</a:t>
            </a:r>
            <a:r>
              <a:rPr lang="zh-CN" altLang="en-US" sz="2400" b="1" dirty="0" smtClean="0"/>
              <a:t>，凯撒的甥孙。公元前</a:t>
            </a:r>
            <a:r>
              <a:rPr lang="en-US" altLang="zh-CN" sz="2400" b="1" dirty="0" smtClean="0"/>
              <a:t>44</a:t>
            </a:r>
            <a:r>
              <a:rPr lang="zh-CN" altLang="en-US" sz="2400" b="1" dirty="0" smtClean="0"/>
              <a:t>年被凯撒收为养子并指定为继承人。凯撒被刺后登上政治舞台。</a:t>
            </a:r>
          </a:p>
          <a:p>
            <a:pPr>
              <a:lnSpc>
                <a:spcPts val="4000"/>
              </a:lnSpc>
              <a:buNone/>
            </a:pPr>
            <a:r>
              <a:rPr lang="zh-CN" altLang="en-US" sz="2400" b="1" dirty="0" smtClean="0"/>
              <a:t>公元</a:t>
            </a:r>
            <a:r>
              <a:rPr lang="en-US" altLang="zh-CN" sz="2400" b="1" dirty="0" smtClean="0"/>
              <a:t>14</a:t>
            </a:r>
            <a:r>
              <a:rPr lang="zh-CN" altLang="en-US" sz="2400" b="1" dirty="0" smtClean="0"/>
              <a:t>年</a:t>
            </a:r>
            <a:r>
              <a:rPr lang="en-US" altLang="zh-CN" sz="2400" b="1" dirty="0" smtClean="0"/>
              <a:t>8</a:t>
            </a:r>
            <a:r>
              <a:rPr lang="zh-CN" altLang="en-US" sz="2400" b="1" dirty="0" smtClean="0"/>
              <a:t>月，在他去世后，罗马元老院决定将他列入“神”的行列，并且将</a:t>
            </a:r>
            <a:r>
              <a:rPr lang="en-US" altLang="zh-CN" sz="2400" b="1" dirty="0" smtClean="0"/>
              <a:t>8</a:t>
            </a:r>
            <a:r>
              <a:rPr lang="zh-CN" altLang="en-US" sz="2400" b="1" dirty="0" smtClean="0"/>
              <a:t>月称为“奥古斯都”月，现在</a:t>
            </a:r>
            <a:r>
              <a:rPr lang="zh-CN" altLang="en-US" sz="2400" b="1" dirty="0" smtClean="0">
                <a:solidFill>
                  <a:srgbClr val="FF0000"/>
                </a:solidFill>
              </a:rPr>
              <a:t>八月（</a:t>
            </a:r>
            <a:r>
              <a:rPr lang="en-US" altLang="zh-CN" sz="2400" b="1" dirty="0" smtClean="0">
                <a:solidFill>
                  <a:srgbClr val="FF0000"/>
                </a:solidFill>
              </a:rPr>
              <a:t>August</a:t>
            </a:r>
            <a:r>
              <a:rPr lang="zh-CN" altLang="en-US" sz="2400" b="1" dirty="0" smtClean="0">
                <a:solidFill>
                  <a:srgbClr val="FF0000"/>
                </a:solidFill>
              </a:rPr>
              <a:t>）</a:t>
            </a:r>
            <a:r>
              <a:rPr lang="zh-CN" altLang="en-US" sz="2400" b="1" dirty="0" smtClean="0"/>
              <a:t>也就是由他的名字奥古斯都（</a:t>
            </a:r>
            <a:r>
              <a:rPr lang="en-US" altLang="zh-CN" sz="2400" b="1" dirty="0" smtClean="0"/>
              <a:t>Augustus</a:t>
            </a:r>
            <a:r>
              <a:rPr lang="zh-CN" altLang="en-US" sz="2400" b="1" dirty="0" smtClean="0"/>
              <a:t>）来命名的。</a:t>
            </a:r>
            <a:endParaRPr lang="zh-CN" altLang="en-US" sz="2400" b="1" dirty="0"/>
          </a:p>
        </p:txBody>
      </p:sp>
      <p:pic>
        <p:nvPicPr>
          <p:cNvPr id="1026" name="Picture 2" descr="http://d.hiphotos.baidu.com/baike/c0%3Dbaike180%2C5%2C5%2C180%2C60/sign=5f4ead7495dda144ce0464e0d3debbc7/9c16fdfaaf51f3dee716b00396eef01f3a297934.jpg"/>
          <p:cNvPicPr>
            <a:picLocks noChangeAspect="1" noChangeArrowheads="1"/>
          </p:cNvPicPr>
          <p:nvPr/>
        </p:nvPicPr>
        <p:blipFill>
          <a:blip r:embed="rId2" cstate="print"/>
          <a:srcRect/>
          <a:stretch>
            <a:fillRect/>
          </a:stretch>
        </p:blipFill>
        <p:spPr bwMode="auto">
          <a:xfrm>
            <a:off x="5652120" y="1124744"/>
            <a:ext cx="3203848" cy="4805772"/>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5536" y="620688"/>
            <a:ext cx="8229600" cy="3672408"/>
          </a:xfrm>
        </p:spPr>
        <p:txBody>
          <a:bodyPr>
            <a:normAutofit fontScale="92500"/>
          </a:bodyPr>
          <a:lstStyle/>
          <a:p>
            <a:pPr>
              <a:lnSpc>
                <a:spcPts val="4000"/>
              </a:lnSpc>
            </a:pPr>
            <a:r>
              <a:rPr lang="zh-CN" altLang="zh-CN" b="1" dirty="0"/>
              <a:t>当一个玩家扔出的结果不是</a:t>
            </a:r>
            <a:r>
              <a:rPr lang="zh-CN" altLang="zh-CN" b="1" dirty="0">
                <a:solidFill>
                  <a:srgbClr val="FF0000"/>
                </a:solidFill>
              </a:rPr>
              <a:t>幸运组合</a:t>
            </a:r>
            <a:r>
              <a:rPr lang="zh-CN" altLang="zh-CN" b="1" dirty="0"/>
              <a:t>时，他就把钱放在指定的罐子中。游戏一直进行下去，每个玩家都把钱放到罐子里，直到有人扔出幸运的距骨组合，这样他就赢得了罐子里所有的钱，然后游戏重新开始。</a:t>
            </a:r>
            <a:r>
              <a:rPr lang="zh-CN" altLang="zh-CN" b="1" dirty="0">
                <a:solidFill>
                  <a:srgbClr val="FF0000"/>
                </a:solidFill>
              </a:rPr>
              <a:t>但是</a:t>
            </a:r>
            <a:r>
              <a:rPr lang="zh-CN" altLang="zh-CN" b="1" dirty="0"/>
              <a:t>罗马人对深入思考随机性一点都不感兴趣。只是从赌博中获得愉快</a:t>
            </a:r>
            <a:r>
              <a:rPr lang="zh-CN" altLang="zh-CN" b="1" dirty="0" smtClean="0"/>
              <a:t>和</a:t>
            </a:r>
            <a:r>
              <a:rPr lang="zh-CN" altLang="en-US" b="1" dirty="0"/>
              <a:t>光</a:t>
            </a:r>
            <a:r>
              <a:rPr lang="zh-CN" altLang="zh-CN" b="1" dirty="0" smtClean="0"/>
              <a:t>荣。</a:t>
            </a:r>
            <a:r>
              <a:rPr lang="zh-CN" altLang="en-US" b="1" i="1" dirty="0" smtClean="0">
                <a:solidFill>
                  <a:srgbClr val="FF0000"/>
                </a:solidFill>
              </a:rPr>
              <a:t>纯玩儿</a:t>
            </a:r>
            <a:r>
              <a:rPr lang="en-US" altLang="zh-CN" b="1" i="1" dirty="0" smtClean="0">
                <a:solidFill>
                  <a:srgbClr val="FF0000"/>
                </a:solidFill>
              </a:rPr>
              <a:t>!</a:t>
            </a:r>
            <a:endParaRPr lang="zh-CN" altLang="zh-CN" b="1" i="1" dirty="0">
              <a:solidFill>
                <a:srgbClr val="FF0000"/>
              </a:solidFill>
            </a:endParaRPr>
          </a:p>
        </p:txBody>
      </p:sp>
      <p:pic>
        <p:nvPicPr>
          <p:cNvPr id="4" name="图片 3" descr="http://imgditan2011.mycollect.net/200803/04/2008030418041981.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27584" y="4293096"/>
            <a:ext cx="3168352" cy="2185670"/>
          </a:xfrm>
          <a:prstGeom prst="rect">
            <a:avLst/>
          </a:prstGeom>
          <a:noFill/>
          <a:ln>
            <a:noFill/>
          </a:ln>
        </p:spPr>
      </p:pic>
      <p:pic>
        <p:nvPicPr>
          <p:cNvPr id="5" name="图片 4" descr="http://attach.scimg.cn/month_0712/20071212_792201af045e3f2d36d56GYtew6OuWO7.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83864" y="4293096"/>
            <a:ext cx="2914650" cy="2185670"/>
          </a:xfrm>
          <a:prstGeom prst="rect">
            <a:avLst/>
          </a:prstGeom>
          <a:noFill/>
          <a:ln>
            <a:noFill/>
          </a:ln>
        </p:spPr>
      </p:pic>
      <p:sp>
        <p:nvSpPr>
          <p:cNvPr id="6" name="矩形 5"/>
          <p:cNvSpPr/>
          <p:nvPr/>
        </p:nvSpPr>
        <p:spPr>
          <a:xfrm>
            <a:off x="7373243" y="6094578"/>
            <a:ext cx="877163" cy="369332"/>
          </a:xfrm>
          <a:prstGeom prst="rect">
            <a:avLst/>
          </a:prstGeom>
        </p:spPr>
        <p:txBody>
          <a:bodyPr wrap="none">
            <a:spAutoFit/>
          </a:bodyPr>
          <a:lstStyle/>
          <a:p>
            <a:r>
              <a:rPr lang="en-US" altLang="zh-CN" b="1" dirty="0" err="1">
                <a:solidFill>
                  <a:srgbClr val="136EC2"/>
                </a:solidFill>
                <a:latin typeface="宋体" panose="02010600030101010101" pitchFamily="2" charset="-122"/>
                <a:cs typeface="Arial" panose="020B0604020202020204" pitchFamily="34" charset="0"/>
              </a:rPr>
              <a:t>嘎拉哈</a:t>
            </a:r>
            <a:endParaRPr lang="zh-CN" altLang="en-US" b="1" dirty="0"/>
          </a:p>
        </p:txBody>
      </p:sp>
    </p:spTree>
    <p:extLst>
      <p:ext uri="{BB962C8B-B14F-4D97-AF65-F5344CB8AC3E}">
        <p14:creationId xmlns:p14="http://schemas.microsoft.com/office/powerpoint/2010/main" val="323143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5536" y="476672"/>
            <a:ext cx="8229600" cy="2520280"/>
          </a:xfrm>
        </p:spPr>
        <p:txBody>
          <a:bodyPr>
            <a:noAutofit/>
          </a:bodyPr>
          <a:lstStyle/>
          <a:p>
            <a:pPr>
              <a:lnSpc>
                <a:spcPts val="4500"/>
              </a:lnSpc>
            </a:pPr>
            <a:r>
              <a:rPr lang="zh-CN" altLang="zh-CN" sz="2400" b="1" dirty="0" smtClean="0"/>
              <a:t>在</a:t>
            </a:r>
            <a:r>
              <a:rPr lang="zh-CN" altLang="zh-CN" sz="2400" b="1" dirty="0"/>
              <a:t>古代，距骨、骰子、抽签及其他随机发生器用来帮助人们做决定</a:t>
            </a:r>
            <a:r>
              <a:rPr lang="zh-CN" altLang="zh-CN" sz="2400" b="1" dirty="0" smtClean="0"/>
              <a:t>。最后</a:t>
            </a:r>
            <a:r>
              <a:rPr lang="zh-CN" altLang="zh-CN" sz="2400" b="1" dirty="0"/>
              <a:t>根据结果决定采取哪个行为</a:t>
            </a:r>
            <a:r>
              <a:rPr lang="zh-CN" altLang="zh-CN" sz="2400" b="1" dirty="0" smtClean="0"/>
              <a:t>。这种</a:t>
            </a:r>
            <a:r>
              <a:rPr lang="zh-CN" altLang="zh-CN" sz="2400" b="1" dirty="0"/>
              <a:t>做决定的方式通常和宗教活动有关，因为参与者把结果看成神的启示。</a:t>
            </a:r>
            <a:endParaRPr lang="zh-CN" altLang="en-US" sz="2400" b="1" dirty="0"/>
          </a:p>
        </p:txBody>
      </p:sp>
      <p:pic>
        <p:nvPicPr>
          <p:cNvPr id="4" name="图片 3" descr="http://www.people.com.cn/mediafile/pic/20151228/28/14710327738163243328.jpg">
            <a:hlinkClick r:id="rId2"/>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3568" y="2780928"/>
            <a:ext cx="4762500" cy="3168650"/>
          </a:xfrm>
          <a:prstGeom prst="rect">
            <a:avLst/>
          </a:prstGeom>
          <a:noFill/>
          <a:ln>
            <a:noFill/>
          </a:ln>
        </p:spPr>
      </p:pic>
      <p:sp>
        <p:nvSpPr>
          <p:cNvPr id="2" name="矩形 1"/>
          <p:cNvSpPr/>
          <p:nvPr/>
        </p:nvSpPr>
        <p:spPr>
          <a:xfrm>
            <a:off x="5630480" y="2855782"/>
            <a:ext cx="3312368" cy="3093796"/>
          </a:xfrm>
          <a:prstGeom prst="rect">
            <a:avLst/>
          </a:prstGeom>
          <a:ln>
            <a:solidFill>
              <a:schemeClr val="accent3"/>
            </a:solidFill>
          </a:ln>
        </p:spPr>
        <p:txBody>
          <a:bodyPr wrap="square">
            <a:spAutoFit/>
          </a:bodyPr>
          <a:lstStyle/>
          <a:p>
            <a:pPr indent="304800">
              <a:lnSpc>
                <a:spcPts val="4000"/>
              </a:lnSpc>
            </a:pPr>
            <a:r>
              <a:rPr lang="zh-CN" altLang="zh-CN" sz="2400" b="1" dirty="0">
                <a:latin typeface="宋体" panose="02010600030101010101" pitchFamily="2" charset="-122"/>
                <a:cs typeface="宋体" panose="02010600030101010101" pitchFamily="2" charset="-122"/>
              </a:rPr>
              <a:t>古墓葬的是齐国的贵族。在墓中，考古学家找到了一块破损的棋盘，</a:t>
            </a:r>
            <a:r>
              <a:rPr lang="en-US" altLang="zh-CN" sz="2400" b="1" dirty="0">
                <a:latin typeface="宋体" panose="02010600030101010101" pitchFamily="2" charset="-122"/>
                <a:cs typeface="宋体" panose="02010600030101010101" pitchFamily="2" charset="-122"/>
              </a:rPr>
              <a:t>21</a:t>
            </a:r>
            <a:r>
              <a:rPr lang="zh-CN" altLang="zh-CN" sz="2400" b="1" dirty="0">
                <a:latin typeface="宋体" panose="02010600030101010101" pitchFamily="2" charset="-122"/>
                <a:cs typeface="宋体" panose="02010600030101010101" pitchFamily="2" charset="-122"/>
              </a:rPr>
              <a:t>块标有数字的矩形旗子，以及</a:t>
            </a:r>
            <a:r>
              <a:rPr lang="zh-CN" altLang="zh-CN" sz="2400" b="1" dirty="0">
                <a:solidFill>
                  <a:srgbClr val="FF0000"/>
                </a:solidFill>
                <a:latin typeface="宋体" panose="02010600030101010101" pitchFamily="2" charset="-122"/>
                <a:cs typeface="宋体" panose="02010600030101010101" pitchFamily="2" charset="-122"/>
              </a:rPr>
              <a:t>一枚有</a:t>
            </a:r>
            <a:r>
              <a:rPr lang="zh-CN" altLang="zh-CN" sz="2400" b="1" dirty="0" smtClean="0">
                <a:solidFill>
                  <a:srgbClr val="FF0000"/>
                </a:solidFill>
                <a:latin typeface="宋体" panose="02010600030101010101" pitchFamily="2" charset="-122"/>
                <a:cs typeface="宋体" panose="02010600030101010101" pitchFamily="2" charset="-122"/>
              </a:rPr>
              <a:t>动物牙齿</a:t>
            </a:r>
            <a:r>
              <a:rPr lang="zh-CN" altLang="zh-CN" sz="2400" b="1" dirty="0">
                <a:solidFill>
                  <a:srgbClr val="FF0000"/>
                </a:solidFill>
                <a:latin typeface="宋体" panose="02010600030101010101" pitchFamily="2" charset="-122"/>
                <a:cs typeface="宋体" panose="02010600030101010101" pitchFamily="2" charset="-122"/>
              </a:rPr>
              <a:t>制成的</a:t>
            </a:r>
            <a:r>
              <a:rPr lang="en-US" altLang="zh-CN" sz="2400" b="1" dirty="0">
                <a:solidFill>
                  <a:srgbClr val="FF0000"/>
                </a:solidFill>
                <a:latin typeface="宋体" panose="02010600030101010101" pitchFamily="2" charset="-122"/>
                <a:cs typeface="宋体" panose="02010600030101010101" pitchFamily="2" charset="-122"/>
              </a:rPr>
              <a:t>14</a:t>
            </a:r>
            <a:r>
              <a:rPr lang="zh-CN" altLang="zh-CN" sz="2400" b="1" dirty="0">
                <a:solidFill>
                  <a:srgbClr val="FF0000"/>
                </a:solidFill>
                <a:latin typeface="宋体" panose="02010600030101010101" pitchFamily="2" charset="-122"/>
                <a:cs typeface="宋体" panose="02010600030101010101" pitchFamily="2" charset="-122"/>
              </a:rPr>
              <a:t>面骰子</a:t>
            </a:r>
            <a:r>
              <a:rPr lang="zh-CN" altLang="zh-CN" sz="2400" b="1" dirty="0" smtClean="0">
                <a:latin typeface="宋体" panose="02010600030101010101" pitchFamily="2" charset="-122"/>
                <a:cs typeface="宋体" panose="02010600030101010101" pitchFamily="2" charset="-122"/>
              </a:rPr>
              <a:t>。</a:t>
            </a:r>
            <a:endParaRPr lang="zh-CN" altLang="zh-CN" sz="2400" b="1" dirty="0">
              <a:latin typeface="宋体" panose="02010600030101010101" pitchFamily="2" charset="-122"/>
              <a:cs typeface="宋体" panose="02010600030101010101" pitchFamily="2" charset="-122"/>
            </a:endParaRPr>
          </a:p>
        </p:txBody>
      </p:sp>
    </p:spTree>
    <p:extLst>
      <p:ext uri="{BB962C8B-B14F-4D97-AF65-F5344CB8AC3E}">
        <p14:creationId xmlns:p14="http://schemas.microsoft.com/office/powerpoint/2010/main" val="2829884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8229600" cy="5904656"/>
          </a:xfrm>
        </p:spPr>
        <p:txBody>
          <a:bodyPr>
            <a:normAutofit/>
          </a:bodyPr>
          <a:lstStyle/>
          <a:p>
            <a:pPr marL="0" indent="0">
              <a:lnSpc>
                <a:spcPts val="4100"/>
              </a:lnSpc>
              <a:buNone/>
            </a:pPr>
            <a:r>
              <a:rPr lang="zh-CN" altLang="en-US" sz="2800" b="1" dirty="0"/>
              <a:t>概率</a:t>
            </a:r>
            <a:r>
              <a:rPr lang="zh-CN" altLang="zh-CN" sz="2800" b="1" dirty="0" smtClean="0"/>
              <a:t>理论</a:t>
            </a:r>
            <a:r>
              <a:rPr lang="zh-CN" altLang="zh-CN" sz="2800" b="1" dirty="0"/>
              <a:t>早期发展中的困难：</a:t>
            </a:r>
            <a:r>
              <a:rPr lang="zh-CN" altLang="zh-CN" sz="2800" b="1" dirty="0">
                <a:solidFill>
                  <a:srgbClr val="FF0000"/>
                </a:solidFill>
              </a:rPr>
              <a:t>第一个本质困难</a:t>
            </a:r>
            <a:r>
              <a:rPr lang="zh-CN" altLang="zh-CN" sz="2800" b="1" dirty="0"/>
              <a:t>是技术困难。在古代，主要的</a:t>
            </a:r>
            <a:r>
              <a:rPr lang="zh-CN" altLang="zh-CN" sz="2800" b="1" dirty="0">
                <a:solidFill>
                  <a:srgbClr val="FF0000"/>
                </a:solidFill>
              </a:rPr>
              <a:t>随机发生器</a:t>
            </a:r>
            <a:r>
              <a:rPr lang="zh-CN" altLang="zh-CN" sz="2800" b="1" dirty="0"/>
              <a:t>是距骨，而距骨的结构并非完全</a:t>
            </a:r>
            <a:r>
              <a:rPr lang="zh-CN" altLang="zh-CN" sz="2800" b="1" dirty="0" smtClean="0"/>
              <a:t>对称，</a:t>
            </a:r>
            <a:r>
              <a:rPr lang="zh-CN" altLang="zh-CN" sz="2800" b="1" dirty="0"/>
              <a:t>各种结果出现的频率依赖于所用的特定距骨</a:t>
            </a:r>
            <a:r>
              <a:rPr lang="zh-CN" altLang="zh-CN" sz="2800" b="1" dirty="0" smtClean="0"/>
              <a:t>。</a:t>
            </a:r>
            <a:endParaRPr lang="en-US" altLang="zh-CN" sz="2800" b="1" dirty="0" smtClean="0"/>
          </a:p>
          <a:p>
            <a:pPr marL="0" indent="0">
              <a:lnSpc>
                <a:spcPts val="4100"/>
              </a:lnSpc>
              <a:buNone/>
            </a:pPr>
            <a:r>
              <a:rPr lang="zh-CN" altLang="zh-CN" sz="2800" b="1" dirty="0" smtClean="0">
                <a:solidFill>
                  <a:srgbClr val="FF0000"/>
                </a:solidFill>
              </a:rPr>
              <a:t>第二</a:t>
            </a:r>
            <a:r>
              <a:rPr lang="zh-CN" altLang="zh-CN" sz="2800" b="1" dirty="0">
                <a:solidFill>
                  <a:srgbClr val="FF0000"/>
                </a:solidFill>
              </a:rPr>
              <a:t>个障碍</a:t>
            </a:r>
            <a:r>
              <a:rPr lang="zh-CN" altLang="zh-CN" sz="2800" b="1" dirty="0"/>
              <a:t>，也是阻碍概率发展的基本障碍，是古人对随机过程能帮助人们做决定的理解不同于现代人</a:t>
            </a:r>
            <a:r>
              <a:rPr lang="zh-CN" altLang="zh-CN" sz="2800" b="1" dirty="0" smtClean="0"/>
              <a:t>。</a:t>
            </a:r>
            <a:r>
              <a:rPr lang="zh-CN" altLang="en-US" sz="2800" b="1" dirty="0" smtClean="0"/>
              <a:t>古人</a:t>
            </a:r>
            <a:r>
              <a:rPr lang="zh-CN" altLang="zh-CN" sz="2800" b="1" dirty="0" smtClean="0"/>
              <a:t>认为</a:t>
            </a:r>
            <a:r>
              <a:rPr lang="zh-CN" altLang="zh-CN" sz="2800" b="1" dirty="0"/>
              <a:t>，随机结果实际上是神的意志的表现</a:t>
            </a:r>
            <a:r>
              <a:rPr lang="zh-CN" altLang="zh-CN" sz="2800" b="1" dirty="0" smtClean="0"/>
              <a:t>，那么就不会</a:t>
            </a:r>
            <a:r>
              <a:rPr lang="zh-CN" altLang="zh-CN" sz="2800" b="1" dirty="0"/>
              <a:t>真正相信行为是完全偶然的</a:t>
            </a:r>
            <a:r>
              <a:rPr lang="zh-CN" altLang="zh-CN" sz="2800" b="1" dirty="0" smtClean="0"/>
              <a:t>。</a:t>
            </a:r>
            <a:endParaRPr lang="en-US" altLang="zh-CN" sz="2800" b="1" dirty="0" smtClean="0"/>
          </a:p>
          <a:p>
            <a:pPr marL="0" indent="0">
              <a:lnSpc>
                <a:spcPts val="4100"/>
              </a:lnSpc>
              <a:buNone/>
            </a:pPr>
            <a:r>
              <a:rPr lang="zh-CN" altLang="zh-CN" sz="2800" b="1" dirty="0" smtClean="0">
                <a:solidFill>
                  <a:srgbClr val="FF0000"/>
                </a:solidFill>
              </a:rPr>
              <a:t>直到</a:t>
            </a:r>
            <a:r>
              <a:rPr lang="zh-CN" altLang="zh-CN" sz="2800" b="1" dirty="0">
                <a:solidFill>
                  <a:srgbClr val="FF0000"/>
                </a:solidFill>
              </a:rPr>
              <a:t>数学家开始抛弃向神祈祷和运气的想法，概率论才开始发展。</a:t>
            </a:r>
          </a:p>
          <a:p>
            <a:endParaRPr lang="zh-CN" altLang="en-US" dirty="0"/>
          </a:p>
        </p:txBody>
      </p:sp>
    </p:spTree>
    <p:extLst>
      <p:ext uri="{BB962C8B-B14F-4D97-AF65-F5344CB8AC3E}">
        <p14:creationId xmlns:p14="http://schemas.microsoft.com/office/powerpoint/2010/main" val="508397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5760640" cy="5904656"/>
          </a:xfrm>
        </p:spPr>
        <p:txBody>
          <a:bodyPr>
            <a:normAutofit fontScale="85000" lnSpcReduction="20000"/>
          </a:bodyPr>
          <a:lstStyle/>
          <a:p>
            <a:pPr marL="0" indent="0">
              <a:lnSpc>
                <a:spcPct val="140000"/>
              </a:lnSpc>
              <a:buNone/>
            </a:pPr>
            <a:r>
              <a:rPr lang="zh-CN" altLang="en-US" b="1" dirty="0" smtClean="0">
                <a:solidFill>
                  <a:srgbClr val="FF0000"/>
                </a:solidFill>
              </a:rPr>
              <a:t>二</a:t>
            </a:r>
            <a:r>
              <a:rPr lang="en-US" altLang="zh-CN" b="1" dirty="0" smtClean="0">
                <a:solidFill>
                  <a:srgbClr val="FF0000"/>
                </a:solidFill>
              </a:rPr>
              <a:t>.</a:t>
            </a:r>
            <a:r>
              <a:rPr lang="zh-CN" altLang="en-US" b="1" dirty="0" smtClean="0">
                <a:solidFill>
                  <a:srgbClr val="FF0000"/>
                </a:solidFill>
              </a:rPr>
              <a:t>启蒙</a:t>
            </a:r>
            <a:r>
              <a:rPr lang="zh-CN" altLang="en-US" b="1" dirty="0" smtClean="0"/>
              <a:t>。</a:t>
            </a:r>
            <a:r>
              <a:rPr lang="zh-CN" altLang="zh-CN" b="1" dirty="0" smtClean="0"/>
              <a:t>以</a:t>
            </a:r>
            <a:r>
              <a:rPr lang="zh-CN" altLang="zh-CN" b="1" dirty="0"/>
              <a:t>新的方式理解不可预测现象出现在</a:t>
            </a:r>
            <a:r>
              <a:rPr lang="en-US" altLang="zh-CN" b="1" dirty="0"/>
              <a:t>16</a:t>
            </a:r>
            <a:r>
              <a:rPr lang="zh-CN" altLang="zh-CN" b="1" dirty="0"/>
              <a:t>世纪意大利数学家</a:t>
            </a:r>
            <a:r>
              <a:rPr lang="zh-CN" altLang="zh-CN" b="1" dirty="0">
                <a:solidFill>
                  <a:srgbClr val="FF0000"/>
                </a:solidFill>
              </a:rPr>
              <a:t>卡尔达诺</a:t>
            </a:r>
            <a:r>
              <a:rPr lang="zh-CN" altLang="zh-CN" b="1" dirty="0"/>
              <a:t>（</a:t>
            </a:r>
            <a:r>
              <a:rPr lang="en-US" altLang="zh-CN" b="1" dirty="0"/>
              <a:t>Cardano,1501-1576</a:t>
            </a:r>
            <a:r>
              <a:rPr lang="zh-CN" altLang="zh-CN" b="1" dirty="0"/>
              <a:t>）的著作中。</a:t>
            </a:r>
          </a:p>
          <a:p>
            <a:pPr marL="0" indent="0">
              <a:lnSpc>
                <a:spcPct val="140000"/>
              </a:lnSpc>
              <a:buNone/>
            </a:pPr>
            <a:r>
              <a:rPr lang="zh-CN" altLang="zh-CN" b="1" dirty="0"/>
              <a:t>他</a:t>
            </a:r>
            <a:r>
              <a:rPr lang="zh-CN" altLang="zh-CN" b="1" dirty="0">
                <a:solidFill>
                  <a:srgbClr val="FF0000"/>
                </a:solidFill>
              </a:rPr>
              <a:t>第一个</a:t>
            </a:r>
            <a:r>
              <a:rPr lang="zh-CN" altLang="zh-CN" b="1" dirty="0"/>
              <a:t>以较现代的方式研究了投骰子的机会</a:t>
            </a:r>
            <a:r>
              <a:rPr lang="zh-CN" altLang="zh-CN" b="1" dirty="0" smtClean="0"/>
              <a:t>。他</a:t>
            </a:r>
            <a:r>
              <a:rPr lang="zh-CN" altLang="zh-CN" b="1" dirty="0"/>
              <a:t>是医生、数学家、占星家和科学家</a:t>
            </a:r>
            <a:r>
              <a:rPr lang="zh-CN" altLang="zh-CN" b="1" dirty="0" smtClean="0"/>
              <a:t>。</a:t>
            </a:r>
            <a:r>
              <a:rPr lang="en-US" altLang="zh-CN" b="1" dirty="0" smtClean="0"/>
              <a:t>1526</a:t>
            </a:r>
            <a:r>
              <a:rPr lang="zh-CN" altLang="en-US" b="1" dirty="0" smtClean="0"/>
              <a:t>年撰写</a:t>
            </a:r>
            <a:r>
              <a:rPr lang="zh-CN" altLang="zh-CN" b="1" dirty="0" smtClean="0"/>
              <a:t>的</a:t>
            </a:r>
            <a:r>
              <a:rPr lang="zh-CN" altLang="zh-CN" b="1" dirty="0"/>
              <a:t>著作</a:t>
            </a:r>
            <a:r>
              <a:rPr lang="zh-CN" altLang="zh-CN" b="1" dirty="0" smtClean="0"/>
              <a:t>《游戏机遇的学说》</a:t>
            </a:r>
            <a:r>
              <a:rPr lang="en-US" altLang="zh-CN" b="1" dirty="0" smtClean="0"/>
              <a:t>(《</a:t>
            </a:r>
            <a:r>
              <a:rPr lang="zh-CN" altLang="en-US" b="1" dirty="0" smtClean="0"/>
              <a:t>论机会游戏</a:t>
            </a:r>
            <a:r>
              <a:rPr lang="en-US" altLang="zh-CN" b="1" dirty="0" smtClean="0"/>
              <a:t>》</a:t>
            </a:r>
            <a:r>
              <a:rPr lang="zh-CN" altLang="en-US" b="1" dirty="0" smtClean="0"/>
              <a:t>，</a:t>
            </a:r>
            <a:r>
              <a:rPr lang="en-US" altLang="zh-CN" b="1" dirty="0" smtClean="0"/>
              <a:t>《</a:t>
            </a:r>
            <a:r>
              <a:rPr lang="zh-CN" altLang="en-US" b="1" dirty="0" smtClean="0"/>
              <a:t>赌博之书</a:t>
            </a:r>
            <a:r>
              <a:rPr lang="en-US" altLang="zh-CN" b="1" dirty="0" smtClean="0"/>
              <a:t>》)</a:t>
            </a:r>
            <a:r>
              <a:rPr lang="zh-CN" altLang="zh-CN" b="1" dirty="0" smtClean="0"/>
              <a:t>，在此</a:t>
            </a:r>
            <a:r>
              <a:rPr lang="zh-CN" altLang="zh-CN" b="1" dirty="0"/>
              <a:t>书中发现概率思想的最早起源，他提到骰子、纸牌、距骨、十五子棋。他花大量的精力思考机会游戏。</a:t>
            </a:r>
          </a:p>
          <a:p>
            <a:endParaRPr lang="zh-CN" altLang="en-US" dirty="0"/>
          </a:p>
        </p:txBody>
      </p:sp>
      <p:pic>
        <p:nvPicPr>
          <p:cNvPr id="4" name="imgPicture" descr="http://e.hiphotos.baidu.com/baike/c0%3Dbaike80%2C5%2C5%2C80%2C26/sign=ecb8e9d352e736d14c1e845afa3924a7/d833c895d143ad4b85a5e1cf84025aafa40f0631.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88224" y="1124744"/>
            <a:ext cx="2212206" cy="2940675"/>
          </a:xfrm>
          <a:prstGeom prst="rect">
            <a:avLst/>
          </a:prstGeom>
          <a:noFill/>
          <a:ln>
            <a:noFill/>
          </a:ln>
        </p:spPr>
      </p:pic>
      <p:sp>
        <p:nvSpPr>
          <p:cNvPr id="2" name="矩形 1"/>
          <p:cNvSpPr/>
          <p:nvPr/>
        </p:nvSpPr>
        <p:spPr>
          <a:xfrm>
            <a:off x="6447479" y="4344159"/>
            <a:ext cx="2493696" cy="369332"/>
          </a:xfrm>
          <a:prstGeom prst="rect">
            <a:avLst/>
          </a:prstGeom>
        </p:spPr>
        <p:txBody>
          <a:bodyPr wrap="none">
            <a:spAutoFit/>
          </a:bodyPr>
          <a:lstStyle/>
          <a:p>
            <a:r>
              <a:rPr lang="zh-CN" altLang="zh-CN" dirty="0" smtClean="0"/>
              <a:t>（</a:t>
            </a:r>
            <a:r>
              <a:rPr lang="en-US" altLang="zh-CN" dirty="0"/>
              <a:t>Cardano,1501-1576</a:t>
            </a:r>
            <a:r>
              <a:rPr lang="zh-CN" altLang="zh-CN" dirty="0"/>
              <a:t>）</a:t>
            </a:r>
            <a:endParaRPr lang="zh-CN" altLang="en-US" dirty="0"/>
          </a:p>
        </p:txBody>
      </p:sp>
    </p:spTree>
    <p:extLst>
      <p:ext uri="{BB962C8B-B14F-4D97-AF65-F5344CB8AC3E}">
        <p14:creationId xmlns:p14="http://schemas.microsoft.com/office/powerpoint/2010/main" val="405773652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1" name="矩形 7"/>
          <p:cNvSpPr>
            <a:spLocks noChangeArrowheads="1"/>
          </p:cNvSpPr>
          <p:nvPr/>
        </p:nvSpPr>
        <p:spPr bwMode="auto">
          <a:xfrm>
            <a:off x="323528" y="692696"/>
            <a:ext cx="8280920" cy="5724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1272" tIns="40636" rIns="81272" bIns="40636">
            <a:spAutoFit/>
          </a:bodyPr>
          <a:lstStyle/>
          <a:p>
            <a:pPr>
              <a:lnSpc>
                <a:spcPts val="4000"/>
              </a:lnSpc>
            </a:pPr>
            <a:r>
              <a:rPr lang="zh-CN" altLang="zh-CN" sz="3200" b="1" dirty="0" smtClean="0"/>
              <a:t>卡尔达诺</a:t>
            </a:r>
            <a:r>
              <a:rPr lang="zh-CN" altLang="zh-CN" sz="3200" b="1" dirty="0"/>
              <a:t>有时用十分现代的方式理解和应用概率论</a:t>
            </a:r>
            <a:r>
              <a:rPr lang="zh-CN" altLang="zh-CN" sz="3200" b="1" dirty="0" smtClean="0"/>
              <a:t>。</a:t>
            </a:r>
            <a:endParaRPr lang="en-US" altLang="zh-CN" sz="3200" b="1" dirty="0" smtClean="0"/>
          </a:p>
          <a:p>
            <a:pPr>
              <a:lnSpc>
                <a:spcPts val="4000"/>
              </a:lnSpc>
            </a:pPr>
            <a:r>
              <a:rPr lang="zh-CN" altLang="en-US" sz="3200" b="1" dirty="0" smtClean="0"/>
              <a:t>他提出掷两个骰子，以点数和作赌赛，押几点最有利？他认为</a:t>
            </a:r>
            <a:r>
              <a:rPr lang="en-US" altLang="zh-CN" sz="3200" b="1" dirty="0" smtClean="0"/>
              <a:t>7</a:t>
            </a:r>
            <a:r>
              <a:rPr lang="zh-CN" altLang="en-US" sz="3200" b="1" dirty="0"/>
              <a:t>最好</a:t>
            </a:r>
            <a:r>
              <a:rPr lang="zh-CN" altLang="en-US" sz="3200" b="1" dirty="0" smtClean="0"/>
              <a:t>。</a:t>
            </a:r>
            <a:endParaRPr lang="en-US" altLang="zh-CN" sz="3200" b="1" dirty="0" smtClean="0"/>
          </a:p>
          <a:p>
            <a:pPr>
              <a:lnSpc>
                <a:spcPts val="4000"/>
              </a:lnSpc>
            </a:pPr>
            <a:r>
              <a:rPr lang="zh-CN" altLang="en-US" sz="3200" b="1" dirty="0" smtClean="0"/>
              <a:t>扔出</a:t>
            </a:r>
            <a:r>
              <a:rPr lang="en-US" altLang="zh-CN" sz="3200" b="1" dirty="0"/>
              <a:t>7</a:t>
            </a:r>
            <a:r>
              <a:rPr lang="zh-CN" altLang="en-US" sz="3200" b="1" dirty="0"/>
              <a:t>的概率</a:t>
            </a:r>
            <a:r>
              <a:rPr lang="zh-CN" altLang="en-US" sz="3200" b="1" dirty="0" smtClean="0"/>
              <a:t>最大，</a:t>
            </a:r>
            <a:r>
              <a:rPr lang="en-US" altLang="zh-CN" sz="3200" b="1" dirty="0" smtClean="0"/>
              <a:t>1/6</a:t>
            </a:r>
            <a:r>
              <a:rPr lang="zh-CN" altLang="en-US" sz="3200" b="1" dirty="0" smtClean="0"/>
              <a:t>。</a:t>
            </a:r>
            <a:endParaRPr lang="en-US" altLang="zh-CN" sz="3200" b="1" dirty="0" smtClean="0"/>
          </a:p>
          <a:p>
            <a:pPr>
              <a:lnSpc>
                <a:spcPts val="4000"/>
              </a:lnSpc>
            </a:pPr>
            <a:r>
              <a:rPr lang="zh-CN" altLang="zh-CN" sz="3200" b="1" dirty="0" smtClean="0"/>
              <a:t>他</a:t>
            </a:r>
            <a:r>
              <a:rPr lang="zh-CN" altLang="zh-CN" sz="3200" b="1" dirty="0"/>
              <a:t>知道用两个骰子扔出</a:t>
            </a:r>
            <a:r>
              <a:rPr lang="en-US" altLang="zh-CN" sz="3200" b="1" dirty="0"/>
              <a:t>10</a:t>
            </a:r>
            <a:r>
              <a:rPr lang="zh-CN" altLang="zh-CN" sz="3200" b="1" dirty="0"/>
              <a:t>的概率是</a:t>
            </a:r>
            <a:r>
              <a:rPr lang="en-US" altLang="zh-CN" sz="3200" b="1" dirty="0"/>
              <a:t>1/12</a:t>
            </a:r>
            <a:r>
              <a:rPr lang="zh-CN" altLang="zh-CN" sz="3200" b="1" dirty="0" smtClean="0"/>
              <a:t>。</a:t>
            </a:r>
            <a:endParaRPr lang="en-US" altLang="zh-CN" sz="3200" b="1" dirty="0" smtClean="0"/>
          </a:p>
          <a:p>
            <a:pPr>
              <a:lnSpc>
                <a:spcPts val="4000"/>
              </a:lnSpc>
            </a:pPr>
            <a:r>
              <a:rPr lang="zh-CN" altLang="en-US" sz="3200" b="1" dirty="0" smtClean="0"/>
              <a:t>他是</a:t>
            </a:r>
            <a:r>
              <a:rPr lang="zh-CN" altLang="zh-CN" sz="3200" b="1" dirty="0" smtClean="0"/>
              <a:t>通过</a:t>
            </a:r>
            <a:r>
              <a:rPr lang="zh-CN" altLang="zh-CN" sz="3200" b="1" dirty="0">
                <a:solidFill>
                  <a:srgbClr val="FF0000"/>
                </a:solidFill>
              </a:rPr>
              <a:t>数结果</a:t>
            </a:r>
            <a:r>
              <a:rPr lang="zh-CN" altLang="zh-CN" sz="3200" b="1" dirty="0"/>
              <a:t>的</a:t>
            </a:r>
            <a:r>
              <a:rPr lang="zh-CN" altLang="zh-CN" sz="3200" b="1" dirty="0" smtClean="0"/>
              <a:t>个数</a:t>
            </a:r>
            <a:r>
              <a:rPr lang="zh-CN" altLang="en-US" sz="3200" b="1" dirty="0" smtClean="0"/>
              <a:t>方法</a:t>
            </a:r>
            <a:r>
              <a:rPr lang="zh-CN" altLang="zh-CN" sz="3200" b="1" dirty="0" smtClean="0"/>
              <a:t>，</a:t>
            </a:r>
            <a:r>
              <a:rPr lang="zh-CN" altLang="en-US" sz="3200" b="1" dirty="0" smtClean="0"/>
              <a:t>算出</a:t>
            </a:r>
            <a:r>
              <a:rPr lang="zh-CN" altLang="zh-CN" sz="3200" b="1" dirty="0" smtClean="0"/>
              <a:t>这个概率</a:t>
            </a:r>
            <a:r>
              <a:rPr lang="zh-CN" altLang="en-US" sz="3200" b="1" dirty="0" smtClean="0"/>
              <a:t>。</a:t>
            </a:r>
            <a:endParaRPr lang="en-US" altLang="zh-CN" sz="3200" b="1" dirty="0" smtClean="0"/>
          </a:p>
          <a:p>
            <a:pPr>
              <a:lnSpc>
                <a:spcPts val="4000"/>
              </a:lnSpc>
            </a:pPr>
            <a:r>
              <a:rPr lang="zh-CN" altLang="en-US" sz="3200" b="1" i="1" dirty="0" smtClean="0">
                <a:solidFill>
                  <a:srgbClr val="FF0000"/>
                </a:solidFill>
              </a:rPr>
              <a:t>靠数。</a:t>
            </a:r>
            <a:endParaRPr lang="en-US" altLang="zh-CN" sz="3200" b="1" i="1" dirty="0">
              <a:solidFill>
                <a:srgbClr val="FF0000"/>
              </a:solidFill>
            </a:endParaRPr>
          </a:p>
          <a:p>
            <a:pPr>
              <a:lnSpc>
                <a:spcPts val="4000"/>
              </a:lnSpc>
            </a:pPr>
            <a:r>
              <a:rPr lang="zh-CN" altLang="en-US" sz="3200" b="1" dirty="0" smtClean="0"/>
              <a:t>他也犯错误，</a:t>
            </a:r>
            <a:r>
              <a:rPr lang="zh-CN" altLang="zh-CN" sz="3200" b="1" dirty="0" smtClean="0"/>
              <a:t>他</a:t>
            </a:r>
            <a:r>
              <a:rPr lang="zh-CN" altLang="zh-CN" sz="3200" b="1" dirty="0"/>
              <a:t>宣称，如果一个人投一枚骰子三次，那么一个给定数至少出现一次的可能性是</a:t>
            </a:r>
            <a:r>
              <a:rPr lang="en-US" altLang="zh-CN" sz="3200" b="1" dirty="0"/>
              <a:t>50</a:t>
            </a:r>
            <a:r>
              <a:rPr lang="en-US" altLang="zh-CN" sz="3200" b="1" dirty="0" smtClean="0"/>
              <a:t>%</a:t>
            </a:r>
            <a:r>
              <a:rPr lang="zh-CN" altLang="en-US" sz="3200" b="1" dirty="0" smtClean="0"/>
              <a:t>，实际是</a:t>
            </a:r>
            <a:r>
              <a:rPr lang="en-US" altLang="zh-CN" sz="3200" b="1" dirty="0" smtClean="0"/>
              <a:t>42%</a:t>
            </a:r>
            <a:r>
              <a:rPr lang="zh-CN" altLang="zh-CN" sz="3200" b="1" dirty="0" smtClean="0"/>
              <a:t>。</a:t>
            </a:r>
            <a:r>
              <a:rPr lang="zh-CN" altLang="en-US" sz="3200" b="1" dirty="0" smtClean="0">
                <a:solidFill>
                  <a:srgbClr val="FF0000"/>
                </a:solidFill>
              </a:rPr>
              <a:t>可用现代方法计算？</a:t>
            </a:r>
            <a:endParaRPr lang="zh-CN" altLang="zh-CN" sz="3200" b="1" dirty="0">
              <a:solidFill>
                <a:srgbClr val="FF0000"/>
              </a:solidFill>
            </a:endParaRPr>
          </a:p>
        </p:txBody>
      </p:sp>
    </p:spTree>
    <p:extLst>
      <p:ext uri="{BB962C8B-B14F-4D97-AF65-F5344CB8AC3E}">
        <p14:creationId xmlns:p14="http://schemas.microsoft.com/office/powerpoint/2010/main" val="2287500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0181">
                                            <p:txEl>
                                              <p:pRg st="2" end="2"/>
                                            </p:txEl>
                                          </p:spTgt>
                                        </p:tgtEl>
                                        <p:attrNameLst>
                                          <p:attrName>style.visibility</p:attrName>
                                        </p:attrNameLst>
                                      </p:cBhvr>
                                      <p:to>
                                        <p:strVal val="visible"/>
                                      </p:to>
                                    </p:set>
                                    <p:anim calcmode="lin" valueType="num">
                                      <p:cBhvr additive="base">
                                        <p:cTn id="7" dur="500" fill="hold"/>
                                        <p:tgtEl>
                                          <p:spTgt spid="50181">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0181">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0181">
                                            <p:txEl>
                                              <p:pRg st="3" end="3"/>
                                            </p:txEl>
                                          </p:spTgt>
                                        </p:tgtEl>
                                        <p:attrNameLst>
                                          <p:attrName>style.visibility</p:attrName>
                                        </p:attrNameLst>
                                      </p:cBhvr>
                                      <p:to>
                                        <p:strVal val="visible"/>
                                      </p:to>
                                    </p:set>
                                    <p:anim calcmode="lin" valueType="num">
                                      <p:cBhvr additive="base">
                                        <p:cTn id="13" dur="500" fill="hold"/>
                                        <p:tgtEl>
                                          <p:spTgt spid="50181">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0181">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0181">
                                            <p:txEl>
                                              <p:pRg st="4" end="4"/>
                                            </p:txEl>
                                          </p:spTgt>
                                        </p:tgtEl>
                                        <p:attrNameLst>
                                          <p:attrName>style.visibility</p:attrName>
                                        </p:attrNameLst>
                                      </p:cBhvr>
                                      <p:to>
                                        <p:strVal val="visible"/>
                                      </p:to>
                                    </p:set>
                                    <p:anim calcmode="lin" valueType="num">
                                      <p:cBhvr additive="base">
                                        <p:cTn id="19" dur="500" fill="hold"/>
                                        <p:tgtEl>
                                          <p:spTgt spid="50181">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0181">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0181">
                                            <p:txEl>
                                              <p:pRg st="5" end="5"/>
                                            </p:txEl>
                                          </p:spTgt>
                                        </p:tgtEl>
                                        <p:attrNameLst>
                                          <p:attrName>style.visibility</p:attrName>
                                        </p:attrNameLst>
                                      </p:cBhvr>
                                      <p:to>
                                        <p:strVal val="visible"/>
                                      </p:to>
                                    </p:set>
                                    <p:anim calcmode="lin" valueType="num">
                                      <p:cBhvr additive="base">
                                        <p:cTn id="23" dur="500" fill="hold"/>
                                        <p:tgtEl>
                                          <p:spTgt spid="50181">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0181">
                                            <p:txEl>
                                              <p:pRg st="5" end="5"/>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0181">
                                            <p:txEl>
                                              <p:pRg st="6" end="6"/>
                                            </p:txEl>
                                          </p:spTgt>
                                        </p:tgtEl>
                                        <p:attrNameLst>
                                          <p:attrName>style.visibility</p:attrName>
                                        </p:attrNameLst>
                                      </p:cBhvr>
                                      <p:to>
                                        <p:strVal val="visible"/>
                                      </p:to>
                                    </p:set>
                                    <p:anim calcmode="lin" valueType="num">
                                      <p:cBhvr additive="base">
                                        <p:cTn id="27" dur="500" fill="hold"/>
                                        <p:tgtEl>
                                          <p:spTgt spid="50181">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0181">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8229600" cy="5904656"/>
          </a:xfrm>
        </p:spPr>
        <p:txBody>
          <a:bodyPr>
            <a:normAutofit/>
          </a:bodyPr>
          <a:lstStyle/>
          <a:p>
            <a:pPr marL="0" indent="0">
              <a:lnSpc>
                <a:spcPts val="4000"/>
              </a:lnSpc>
              <a:buNone/>
            </a:pPr>
            <a:r>
              <a:rPr lang="zh-CN" altLang="zh-CN" b="1" dirty="0" smtClean="0"/>
              <a:t>概率论</a:t>
            </a:r>
            <a:r>
              <a:rPr lang="zh-CN" altLang="zh-CN" b="1" dirty="0"/>
              <a:t>是一门崭新的学科，卡尔达诺面临</a:t>
            </a:r>
            <a:r>
              <a:rPr lang="zh-CN" altLang="zh-CN" b="1" dirty="0">
                <a:solidFill>
                  <a:srgbClr val="FF0000"/>
                </a:solidFill>
              </a:rPr>
              <a:t>两个障碍</a:t>
            </a:r>
            <a:r>
              <a:rPr lang="zh-CN" altLang="zh-CN" b="1" dirty="0" smtClean="0"/>
              <a:t>：</a:t>
            </a:r>
            <a:endParaRPr lang="en-US" altLang="zh-CN" b="1" dirty="0" smtClean="0"/>
          </a:p>
          <a:p>
            <a:pPr marL="0" indent="0">
              <a:lnSpc>
                <a:spcPts val="4000"/>
              </a:lnSpc>
              <a:buNone/>
            </a:pPr>
            <a:r>
              <a:rPr lang="zh-CN" altLang="zh-CN" b="1" dirty="0" smtClean="0"/>
              <a:t>首先，</a:t>
            </a:r>
            <a:r>
              <a:rPr lang="zh-CN" altLang="zh-CN" b="1" dirty="0" smtClean="0">
                <a:solidFill>
                  <a:srgbClr val="FF0000"/>
                </a:solidFill>
              </a:rPr>
              <a:t>没</a:t>
            </a:r>
            <a:r>
              <a:rPr lang="zh-CN" altLang="zh-CN" b="1" dirty="0">
                <a:solidFill>
                  <a:srgbClr val="FF0000"/>
                </a:solidFill>
              </a:rPr>
              <a:t>有一套代数符号系统，</a:t>
            </a:r>
            <a:r>
              <a:rPr lang="zh-CN" altLang="zh-CN" b="1" dirty="0"/>
              <a:t>任何人都难以创建更全面的概率理论。没有代数，在纸上表现数学思想是很困难的</a:t>
            </a:r>
            <a:r>
              <a:rPr lang="zh-CN" altLang="zh-CN" b="1" dirty="0" smtClean="0"/>
              <a:t>。</a:t>
            </a:r>
            <a:endParaRPr lang="en-US" altLang="zh-CN" b="1" dirty="0" smtClean="0"/>
          </a:p>
          <a:p>
            <a:pPr marL="0" indent="0">
              <a:lnSpc>
                <a:spcPts val="4000"/>
              </a:lnSpc>
              <a:buNone/>
            </a:pPr>
            <a:endParaRPr lang="en-US" altLang="zh-CN" b="1" dirty="0" smtClean="0"/>
          </a:p>
          <a:p>
            <a:pPr marL="0" indent="0">
              <a:lnSpc>
                <a:spcPts val="4000"/>
              </a:lnSpc>
              <a:buNone/>
            </a:pPr>
            <a:r>
              <a:rPr lang="zh-CN" altLang="zh-CN" b="1" dirty="0" smtClean="0"/>
              <a:t>其二</a:t>
            </a:r>
            <a:r>
              <a:rPr lang="zh-CN" altLang="zh-CN" b="1" dirty="0"/>
              <a:t>，虽然</a:t>
            </a:r>
            <a:r>
              <a:rPr lang="zh-CN" altLang="zh-CN" b="1" dirty="0" smtClean="0"/>
              <a:t>他</a:t>
            </a:r>
            <a:r>
              <a:rPr lang="zh-CN" altLang="en-US" b="1" dirty="0" smtClean="0"/>
              <a:t>处</a:t>
            </a:r>
            <a:r>
              <a:rPr lang="zh-CN" altLang="zh-CN" b="1" dirty="0" smtClean="0"/>
              <a:t>在</a:t>
            </a:r>
            <a:r>
              <a:rPr lang="zh-CN" altLang="zh-CN" b="1" dirty="0"/>
              <a:t>用新方式思考随机性的边缘，但是他</a:t>
            </a:r>
            <a:r>
              <a:rPr lang="zh-CN" altLang="zh-CN" b="1" dirty="0">
                <a:solidFill>
                  <a:srgbClr val="FF0000"/>
                </a:solidFill>
              </a:rPr>
              <a:t>不能很好地放弃旧思想</a:t>
            </a:r>
            <a:r>
              <a:rPr lang="zh-CN" altLang="zh-CN" b="1" dirty="0"/>
              <a:t>。例如，他十分肯定地认为，人们扔骰子的态度影响投掷结果。</a:t>
            </a:r>
          </a:p>
          <a:p>
            <a:endParaRPr lang="zh-CN" altLang="zh-CN" dirty="0"/>
          </a:p>
          <a:p>
            <a:endParaRPr lang="zh-CN" altLang="en-US" dirty="0"/>
          </a:p>
        </p:txBody>
      </p:sp>
    </p:spTree>
    <p:extLst>
      <p:ext uri="{BB962C8B-B14F-4D97-AF65-F5344CB8AC3E}">
        <p14:creationId xmlns:p14="http://schemas.microsoft.com/office/powerpoint/2010/main" val="3117094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4680520" cy="5760640"/>
          </a:xfrm>
        </p:spPr>
        <p:txBody>
          <a:bodyPr>
            <a:normAutofit lnSpcReduction="10000"/>
          </a:bodyPr>
          <a:lstStyle/>
          <a:p>
            <a:pPr marL="0" indent="0">
              <a:lnSpc>
                <a:spcPct val="150000"/>
              </a:lnSpc>
              <a:buNone/>
            </a:pPr>
            <a:r>
              <a:rPr lang="zh-CN" altLang="en-US" b="1" dirty="0" smtClean="0">
                <a:solidFill>
                  <a:srgbClr val="FF0000"/>
                </a:solidFill>
              </a:rPr>
              <a:t>三</a:t>
            </a:r>
            <a:r>
              <a:rPr lang="en-US" altLang="zh-CN" b="1" dirty="0" smtClean="0">
                <a:solidFill>
                  <a:srgbClr val="FF0000"/>
                </a:solidFill>
              </a:rPr>
              <a:t>.</a:t>
            </a:r>
            <a:r>
              <a:rPr lang="zh-CN" altLang="en-US" b="1" dirty="0" smtClean="0">
                <a:solidFill>
                  <a:srgbClr val="FF0000"/>
                </a:solidFill>
              </a:rPr>
              <a:t>初探。</a:t>
            </a:r>
            <a:r>
              <a:rPr lang="zh-CN" altLang="zh-CN" b="1" dirty="0" smtClean="0"/>
              <a:t>意大利</a:t>
            </a:r>
            <a:r>
              <a:rPr lang="zh-CN" altLang="zh-CN" b="1" dirty="0"/>
              <a:t>科学家</a:t>
            </a:r>
            <a:r>
              <a:rPr lang="zh-CN" altLang="zh-CN" b="1" dirty="0">
                <a:solidFill>
                  <a:srgbClr val="FF0000"/>
                </a:solidFill>
              </a:rPr>
              <a:t>伽利略</a:t>
            </a:r>
            <a:r>
              <a:rPr lang="zh-CN" altLang="zh-CN" b="1" dirty="0"/>
              <a:t>（</a:t>
            </a:r>
            <a:r>
              <a:rPr lang="en-US" altLang="zh-CN" b="1" dirty="0" smtClean="0"/>
              <a:t>Galileo,1564-1642</a:t>
            </a:r>
            <a:r>
              <a:rPr lang="zh-CN" altLang="en-US" b="1" dirty="0" smtClean="0"/>
              <a:t>）</a:t>
            </a:r>
            <a:r>
              <a:rPr lang="zh-CN" altLang="zh-CN" b="1" dirty="0" smtClean="0"/>
              <a:t>写</a:t>
            </a:r>
            <a:r>
              <a:rPr lang="zh-CN" altLang="zh-CN" b="1" dirty="0"/>
              <a:t>了个短文“</a:t>
            </a:r>
            <a:r>
              <a:rPr lang="zh-CN" altLang="zh-CN" b="1" dirty="0">
                <a:solidFill>
                  <a:srgbClr val="FF0000"/>
                </a:solidFill>
              </a:rPr>
              <a:t>对掷骰子游戏的思考</a:t>
            </a:r>
            <a:r>
              <a:rPr lang="zh-CN" altLang="zh-CN" b="1" dirty="0"/>
              <a:t>”，在文中表达的思想简单而直接，甚至今天看这篇短文对概率论最简单思想的介绍也是不错的。</a:t>
            </a:r>
            <a:endParaRPr lang="zh-CN" altLang="en-US" b="1" dirty="0"/>
          </a:p>
        </p:txBody>
      </p:sp>
      <p:pic>
        <p:nvPicPr>
          <p:cNvPr id="4" name="imgPicture" descr="http://b.hiphotos.baidu.com/baike/c0%3Dbaike220%2C5%2C5%2C220%2C73/sign=b61e43cbc9fcc3cea0cdc161f32cbded/d833c895d143ad4b201d892983025aafa40f062c.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24128" y="548680"/>
            <a:ext cx="2481059" cy="3024336"/>
          </a:xfrm>
          <a:prstGeom prst="rect">
            <a:avLst/>
          </a:prstGeom>
          <a:noFill/>
          <a:ln>
            <a:noFill/>
          </a:ln>
        </p:spPr>
      </p:pic>
      <p:pic>
        <p:nvPicPr>
          <p:cNvPr id="5" name="imgPicture" descr="http://c.hiphotos.baidu.com/baike/c0%3Dbaike80%2C5%2C5%2C80%2C26/sign=ac41cac8f6246b606f03ba268a917129/838ba61ea8d3fd1f537c36a1304e251f95ca5f37.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80112" y="3789040"/>
            <a:ext cx="2928590" cy="2956853"/>
          </a:xfrm>
          <a:prstGeom prst="rect">
            <a:avLst/>
          </a:prstGeom>
          <a:noFill/>
          <a:ln>
            <a:noFill/>
          </a:ln>
        </p:spPr>
      </p:pic>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34496" y="2452797"/>
            <a:ext cx="3219822" cy="4293096"/>
          </a:xfrm>
          <a:prstGeom prst="rect">
            <a:avLst/>
          </a:prstGeom>
        </p:spPr>
      </p:pic>
    </p:spTree>
    <p:extLst>
      <p:ext uri="{BB962C8B-B14F-4D97-AF65-F5344CB8AC3E}">
        <p14:creationId xmlns:p14="http://schemas.microsoft.com/office/powerpoint/2010/main" val="274893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p:cNvSpPr>
                <a:spLocks noGrp="1"/>
              </p:cNvSpPr>
              <p:nvPr>
                <p:ph idx="1"/>
              </p:nvPr>
            </p:nvSpPr>
            <p:spPr>
              <a:xfrm>
                <a:off x="539552" y="476672"/>
                <a:ext cx="8229600" cy="5904656"/>
              </a:xfrm>
            </p:spPr>
            <p:txBody>
              <a:bodyPr>
                <a:normAutofit fontScale="85000" lnSpcReduction="10000"/>
              </a:bodyPr>
              <a:lstStyle/>
              <a:p>
                <a:pPr>
                  <a:lnSpc>
                    <a:spcPts val="4000"/>
                  </a:lnSpc>
                </a:pPr>
                <a:r>
                  <a:rPr lang="zh-CN" altLang="zh-CN" b="1" dirty="0"/>
                  <a:t>他对下面的问题尤其感兴趣：在投掷三个骰子时，为什么</a:t>
                </a:r>
                <a:r>
                  <a:rPr lang="zh-CN" altLang="zh-CN" b="1" dirty="0" smtClean="0"/>
                  <a:t>数字</a:t>
                </a:r>
                <a:r>
                  <a:rPr lang="zh-CN" altLang="en-US" b="1" dirty="0" smtClean="0"/>
                  <a:t>和</a:t>
                </a:r>
                <a:r>
                  <a:rPr lang="en-US" altLang="zh-CN" b="1" dirty="0" smtClean="0"/>
                  <a:t>10,11</a:t>
                </a:r>
                <a:r>
                  <a:rPr lang="zh-CN" altLang="zh-CN" b="1" dirty="0"/>
                  <a:t>出现的频率比</a:t>
                </a:r>
                <a:r>
                  <a:rPr lang="zh-CN" altLang="zh-CN" b="1" dirty="0" smtClean="0"/>
                  <a:t>数字</a:t>
                </a:r>
                <a:r>
                  <a:rPr lang="zh-CN" altLang="en-US" b="1" dirty="0" smtClean="0"/>
                  <a:t>和</a:t>
                </a:r>
                <a:r>
                  <a:rPr lang="en-US" altLang="zh-CN" b="1" dirty="0" smtClean="0"/>
                  <a:t>9,12</a:t>
                </a:r>
                <a:r>
                  <a:rPr lang="zh-CN" altLang="zh-CN" b="1" dirty="0"/>
                  <a:t>大</a:t>
                </a:r>
                <a:r>
                  <a:rPr lang="zh-CN" altLang="zh-CN" b="1" dirty="0" smtClean="0"/>
                  <a:t>？</a:t>
                </a:r>
                <a:r>
                  <a:rPr lang="zh-CN" altLang="en-US" b="1" dirty="0" smtClean="0"/>
                  <a:t>计算</a:t>
                </a:r>
                <a:r>
                  <a:rPr lang="zh-CN" altLang="zh-CN" b="1" dirty="0" smtClean="0"/>
                  <a:t>答案</a:t>
                </a:r>
                <a:r>
                  <a:rPr lang="zh-CN" altLang="zh-CN" b="1" dirty="0"/>
                  <a:t>仅仅是</a:t>
                </a:r>
                <a:r>
                  <a:rPr lang="zh-CN" altLang="zh-CN" b="1" dirty="0">
                    <a:solidFill>
                      <a:srgbClr val="FF0000"/>
                    </a:solidFill>
                  </a:rPr>
                  <a:t>数个数</a:t>
                </a:r>
                <a:r>
                  <a:rPr lang="zh-CN" altLang="zh-CN" b="1" dirty="0" smtClean="0"/>
                  <a:t>。首先</a:t>
                </a:r>
                <a:r>
                  <a:rPr lang="zh-CN" altLang="zh-CN" b="1" dirty="0"/>
                  <a:t>记下在投掷三枚骰子时只能得到</a:t>
                </a:r>
                <a:r>
                  <a:rPr lang="en-US" altLang="zh-CN" b="1" dirty="0"/>
                  <a:t>16</a:t>
                </a:r>
                <a:r>
                  <a:rPr lang="zh-CN" altLang="zh-CN" b="1" dirty="0"/>
                  <a:t>个不同的数字：</a:t>
                </a:r>
                <a:r>
                  <a:rPr lang="en-US" altLang="zh-CN" b="1" dirty="0"/>
                  <a:t>3,5</a:t>
                </a:r>
                <a:r>
                  <a:rPr lang="zh-CN" altLang="zh-CN" b="1" dirty="0"/>
                  <a:t>，</a:t>
                </a:r>
                <a14:m>
                  <m:oMath xmlns:m="http://schemas.openxmlformats.org/officeDocument/2006/math">
                    <m:r>
                      <a:rPr lang="en-US" altLang="zh-CN" b="1">
                        <a:latin typeface="Cambria Math" panose="02040503050406030204" pitchFamily="18" charset="0"/>
                      </a:rPr>
                      <m:t>⋯</m:t>
                    </m:r>
                  </m:oMath>
                </a14:m>
                <a:r>
                  <a:rPr lang="zh-CN" altLang="zh-CN" b="1" dirty="0"/>
                  <a:t>。但是，这些数字出现并不是等可能的。</a:t>
                </a:r>
              </a:p>
              <a:p>
                <a:pPr>
                  <a:lnSpc>
                    <a:spcPts val="4000"/>
                  </a:lnSpc>
                </a:pPr>
                <a:r>
                  <a:rPr lang="zh-CN" altLang="zh-CN" b="1" dirty="0"/>
                  <a:t>他</a:t>
                </a:r>
                <a:r>
                  <a:rPr lang="zh-CN" altLang="zh-CN" b="1" dirty="0">
                    <a:solidFill>
                      <a:srgbClr val="FF0000"/>
                    </a:solidFill>
                  </a:rPr>
                  <a:t>数</a:t>
                </a:r>
                <a:r>
                  <a:rPr lang="zh-CN" altLang="zh-CN" b="1" dirty="0"/>
                  <a:t>了，有</a:t>
                </a:r>
                <a:r>
                  <a:rPr lang="en-US" altLang="zh-CN" b="1" dirty="0"/>
                  <a:t>27</a:t>
                </a:r>
                <a:r>
                  <a:rPr lang="zh-CN" altLang="zh-CN" b="1" dirty="0"/>
                  <a:t>种方法得到</a:t>
                </a:r>
                <a:r>
                  <a:rPr lang="en-US" altLang="zh-CN" b="1" dirty="0"/>
                  <a:t>10,25</a:t>
                </a:r>
                <a:r>
                  <a:rPr lang="zh-CN" altLang="zh-CN" b="1" dirty="0"/>
                  <a:t>种方法得到</a:t>
                </a:r>
                <a:r>
                  <a:rPr lang="en-US" altLang="zh-CN" b="1" dirty="0"/>
                  <a:t>9</a:t>
                </a:r>
                <a:r>
                  <a:rPr lang="zh-CN" altLang="zh-CN" b="1" dirty="0"/>
                  <a:t>。扔三枚骰子有</a:t>
                </a:r>
                <a:r>
                  <a:rPr lang="en-US" altLang="zh-CN" b="1" dirty="0"/>
                  <a:t>216</a:t>
                </a:r>
                <a:r>
                  <a:rPr lang="zh-CN" altLang="zh-CN" b="1" dirty="0"/>
                  <a:t>种可能的结果</a:t>
                </a:r>
                <a:r>
                  <a:rPr lang="zh-CN" altLang="zh-CN" b="1" dirty="0" smtClean="0"/>
                  <a:t>。</a:t>
                </a:r>
                <a:endParaRPr lang="en-US" altLang="zh-CN" b="1" dirty="0" smtClean="0"/>
              </a:p>
              <a:p>
                <a:pPr>
                  <a:lnSpc>
                    <a:spcPts val="4000"/>
                  </a:lnSpc>
                </a:pPr>
                <a:r>
                  <a:rPr lang="zh-CN" altLang="zh-CN" b="1" dirty="0" smtClean="0"/>
                  <a:t>如果</a:t>
                </a:r>
                <a:r>
                  <a:rPr lang="zh-CN" altLang="zh-CN" b="1" dirty="0"/>
                  <a:t>我们研究一下伽利略问题，由观察结果可知，扔出</a:t>
                </a:r>
                <a:r>
                  <a:rPr lang="en-US" altLang="zh-CN" b="1" dirty="0"/>
                  <a:t>10</a:t>
                </a:r>
                <a:r>
                  <a:rPr lang="zh-CN" altLang="zh-CN" b="1" dirty="0"/>
                  <a:t>的可能性是</a:t>
                </a:r>
                <a:r>
                  <a:rPr lang="en-US" altLang="zh-CN" b="1" dirty="0"/>
                  <a:t>27/216</a:t>
                </a:r>
                <a:r>
                  <a:rPr lang="zh-CN" altLang="zh-CN" b="1" dirty="0"/>
                  <a:t>，扔出</a:t>
                </a:r>
                <a:r>
                  <a:rPr lang="en-US" altLang="zh-CN" b="1" dirty="0"/>
                  <a:t>9</a:t>
                </a:r>
                <a:r>
                  <a:rPr lang="zh-CN" altLang="zh-CN" b="1" dirty="0"/>
                  <a:t>的可能性是</a:t>
                </a:r>
                <a:r>
                  <a:rPr lang="en-US" altLang="zh-CN" b="1" dirty="0"/>
                  <a:t>25/216</a:t>
                </a:r>
                <a:r>
                  <a:rPr lang="zh-CN" altLang="zh-CN" b="1" dirty="0"/>
                  <a:t>。但他没有这样进一步研究，满足于列出全部结果，然后给出结论：</a:t>
                </a:r>
                <a:r>
                  <a:rPr lang="en-US" altLang="zh-CN" b="1" dirty="0">
                    <a:solidFill>
                      <a:srgbClr val="FF0000"/>
                    </a:solidFill>
                  </a:rPr>
                  <a:t>10</a:t>
                </a:r>
                <a:r>
                  <a:rPr lang="zh-CN" altLang="zh-CN" b="1" dirty="0">
                    <a:solidFill>
                      <a:srgbClr val="FF0000"/>
                    </a:solidFill>
                  </a:rPr>
                  <a:t>比</a:t>
                </a:r>
                <a:r>
                  <a:rPr lang="en-US" altLang="zh-CN" b="1" dirty="0">
                    <a:solidFill>
                      <a:srgbClr val="FF0000"/>
                    </a:solidFill>
                  </a:rPr>
                  <a:t>9</a:t>
                </a:r>
                <a:r>
                  <a:rPr lang="zh-CN" altLang="zh-CN" b="1" dirty="0">
                    <a:solidFill>
                      <a:srgbClr val="FF0000"/>
                    </a:solidFill>
                  </a:rPr>
                  <a:t>更容易出现。</a:t>
                </a:r>
              </a:p>
              <a:p>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539552" y="476672"/>
                <a:ext cx="8229600" cy="5904656"/>
              </a:xfrm>
              <a:blipFill rotWithShape="0">
                <a:blip r:embed="rId2"/>
                <a:stretch>
                  <a:fillRect l="-1259" t="-413" r="-593" b="-113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18933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42" name="Picture 2" descr="http://m2.quanjing.com/2m/ibrf009/ibxsom00094305.jpg"/>
          <p:cNvPicPr>
            <a:picLocks noChangeAspect="1" noChangeArrowheads="1"/>
          </p:cNvPicPr>
          <p:nvPr/>
        </p:nvPicPr>
        <p:blipFill>
          <a:blip r:embed="rId2" cstate="print"/>
          <a:srcRect/>
          <a:stretch>
            <a:fillRect/>
          </a:stretch>
        </p:blipFill>
        <p:spPr bwMode="auto">
          <a:xfrm>
            <a:off x="395536" y="908720"/>
            <a:ext cx="3235713" cy="2043608"/>
          </a:xfrm>
          <a:prstGeom prst="rect">
            <a:avLst/>
          </a:prstGeom>
          <a:noFill/>
        </p:spPr>
      </p:pic>
      <p:pic>
        <p:nvPicPr>
          <p:cNvPr id="112644" name="Picture 4" descr="http://c.hiphotos.baidu.com/baike/w%3D268/sign=e677b5a639292df597c3ab1384305ce2/241f95cad1c8a786bb8e3a876409c93d71cf5096.jpg"/>
          <p:cNvPicPr>
            <a:picLocks noChangeAspect="1" noChangeArrowheads="1"/>
          </p:cNvPicPr>
          <p:nvPr/>
        </p:nvPicPr>
        <p:blipFill>
          <a:blip r:embed="rId3" cstate="print"/>
          <a:srcRect/>
          <a:stretch>
            <a:fillRect/>
          </a:stretch>
        </p:blipFill>
        <p:spPr bwMode="auto">
          <a:xfrm>
            <a:off x="2699792" y="3501008"/>
            <a:ext cx="4332482" cy="2736304"/>
          </a:xfrm>
          <a:prstGeom prst="rect">
            <a:avLst/>
          </a:prstGeom>
          <a:noFill/>
        </p:spPr>
      </p:pic>
      <p:pic>
        <p:nvPicPr>
          <p:cNvPr id="112646" name="Picture 6" descr="http://www.veerchina.com/images/front/v/27/f0/101663052f2a9cc927f0.jpg"/>
          <p:cNvPicPr>
            <a:picLocks noChangeAspect="1" noChangeArrowheads="1"/>
          </p:cNvPicPr>
          <p:nvPr/>
        </p:nvPicPr>
        <p:blipFill>
          <a:blip r:embed="rId4" cstate="print"/>
          <a:srcRect/>
          <a:stretch>
            <a:fillRect/>
          </a:stretch>
        </p:blipFill>
        <p:spPr bwMode="auto">
          <a:xfrm>
            <a:off x="4499992" y="344026"/>
            <a:ext cx="3732556" cy="2357403"/>
          </a:xfrm>
          <a:prstGeom prst="rect">
            <a:avLst/>
          </a:prstGeom>
          <a:noFill/>
        </p:spPr>
      </p:pic>
    </p:spTree>
    <p:extLst>
      <p:ext uri="{BB962C8B-B14F-4D97-AF65-F5344CB8AC3E}">
        <p14:creationId xmlns:p14="http://schemas.microsoft.com/office/powerpoint/2010/main" val="22875009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8229600" cy="2808312"/>
          </a:xfrm>
        </p:spPr>
        <p:txBody>
          <a:bodyPr>
            <a:normAutofit/>
          </a:bodyPr>
          <a:lstStyle/>
          <a:p>
            <a:pPr marL="0" indent="0">
              <a:lnSpc>
                <a:spcPts val="4000"/>
              </a:lnSpc>
              <a:buNone/>
            </a:pPr>
            <a:r>
              <a:rPr lang="zh-CN" altLang="en-US" b="1" dirty="0" smtClean="0">
                <a:solidFill>
                  <a:srgbClr val="FF0000"/>
                </a:solidFill>
              </a:rPr>
              <a:t>四</a:t>
            </a:r>
            <a:r>
              <a:rPr lang="en-US" altLang="zh-CN" b="1" dirty="0" smtClean="0">
                <a:solidFill>
                  <a:srgbClr val="FF0000"/>
                </a:solidFill>
              </a:rPr>
              <a:t>.</a:t>
            </a:r>
            <a:r>
              <a:rPr lang="zh-CN" altLang="en-US" b="1" dirty="0" smtClean="0">
                <a:solidFill>
                  <a:srgbClr val="FF0000"/>
                </a:solidFill>
              </a:rPr>
              <a:t>诞生。</a:t>
            </a:r>
            <a:r>
              <a:rPr lang="zh-CN" altLang="zh-CN" b="1" dirty="0" smtClean="0"/>
              <a:t>通常</a:t>
            </a:r>
            <a:r>
              <a:rPr lang="zh-CN" altLang="zh-CN" b="1" dirty="0"/>
              <a:t>认为概率论始于两位法国人的工作，</a:t>
            </a:r>
            <a:r>
              <a:rPr lang="zh-CN" altLang="zh-CN" b="1" dirty="0">
                <a:solidFill>
                  <a:srgbClr val="FF0000"/>
                </a:solidFill>
              </a:rPr>
              <a:t>帕斯卡（</a:t>
            </a:r>
            <a:r>
              <a:rPr lang="en-US" altLang="zh-CN" b="1" dirty="0">
                <a:solidFill>
                  <a:srgbClr val="FF0000"/>
                </a:solidFill>
              </a:rPr>
              <a:t>Blaise Pascal,1623-1662</a:t>
            </a:r>
            <a:r>
              <a:rPr lang="zh-CN" altLang="zh-CN" b="1" dirty="0">
                <a:solidFill>
                  <a:srgbClr val="FF0000"/>
                </a:solidFill>
              </a:rPr>
              <a:t>）和费马（</a:t>
            </a:r>
            <a:r>
              <a:rPr lang="en-US" altLang="zh-CN" b="1" dirty="0">
                <a:solidFill>
                  <a:srgbClr val="FF0000"/>
                </a:solidFill>
              </a:rPr>
              <a:t>Pierre de Fermat,1601-1665</a:t>
            </a:r>
            <a:r>
              <a:rPr lang="zh-CN" altLang="zh-CN" b="1" dirty="0">
                <a:solidFill>
                  <a:srgbClr val="FF0000"/>
                </a:solidFill>
              </a:rPr>
              <a:t>）</a:t>
            </a:r>
            <a:r>
              <a:rPr lang="zh-CN" altLang="zh-CN" b="1" dirty="0" smtClean="0"/>
              <a:t>。他们仅仅</a:t>
            </a:r>
            <a:r>
              <a:rPr lang="zh-CN" altLang="zh-CN" b="1" dirty="0"/>
              <a:t>是数学爱好者</a:t>
            </a:r>
            <a:r>
              <a:rPr lang="zh-CN" altLang="zh-CN" b="1" dirty="0" smtClean="0"/>
              <a:t>，但</a:t>
            </a:r>
            <a:r>
              <a:rPr lang="zh-CN" altLang="zh-CN" b="1" dirty="0"/>
              <a:t>他们在数学的众多领域中作出了贡献，都是极为成功的数学家。</a:t>
            </a:r>
            <a:endParaRPr lang="zh-CN" altLang="en-US" b="1" dirty="0"/>
          </a:p>
        </p:txBody>
      </p:sp>
      <p:pic>
        <p:nvPicPr>
          <p:cNvPr id="4" name="imgPicture" descr="http://e.hiphotos.baidu.com/baike/c0%3Dbaike80%2C5%2C5%2C80%2C26/sign=0bd69dbeb899a9012f3853647cfc611e/4ec2d5628535e5ddf3f7e47576c6a7efcf1b6244.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15616" y="3573016"/>
            <a:ext cx="2592288" cy="3036881"/>
          </a:xfrm>
          <a:prstGeom prst="rect">
            <a:avLst/>
          </a:prstGeom>
          <a:noFill/>
          <a:ln>
            <a:noFill/>
          </a:ln>
        </p:spPr>
      </p:pic>
      <p:pic>
        <p:nvPicPr>
          <p:cNvPr id="5" name="imgPicture" descr="http://c.hiphotos.baidu.com/baike/c0%3Dbaike80%2C5%2C5%2C80%2C26/sign=d121dbc7f8dcd100d991f07313e22c75/622762d0f703918f4a0a4c00513d269758eec425.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20598" y="3573016"/>
            <a:ext cx="2426692" cy="2968328"/>
          </a:xfrm>
          <a:prstGeom prst="rect">
            <a:avLst/>
          </a:prstGeom>
          <a:noFill/>
          <a:ln>
            <a:noFill/>
          </a:ln>
        </p:spPr>
      </p:pic>
    </p:spTree>
    <p:extLst>
      <p:ext uri="{BB962C8B-B14F-4D97-AF65-F5344CB8AC3E}">
        <p14:creationId xmlns:p14="http://schemas.microsoft.com/office/powerpoint/2010/main" val="40321038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548680"/>
            <a:ext cx="8229600" cy="6048672"/>
          </a:xfrm>
        </p:spPr>
        <p:txBody>
          <a:bodyPr>
            <a:noAutofit/>
          </a:bodyPr>
          <a:lstStyle/>
          <a:p>
            <a:pPr>
              <a:lnSpc>
                <a:spcPts val="4100"/>
              </a:lnSpc>
            </a:pPr>
            <a:r>
              <a:rPr lang="zh-CN" altLang="en-US" sz="2400" b="1" dirty="0" smtClean="0">
                <a:solidFill>
                  <a:srgbClr val="FF0000"/>
                </a:solidFill>
              </a:rPr>
              <a:t>帕斯卡</a:t>
            </a:r>
            <a:r>
              <a:rPr lang="zh-CN" altLang="en-US" sz="2400" b="1" dirty="0" smtClean="0"/>
              <a:t>是法国数学家、物理学家、哲学家、散文家。</a:t>
            </a:r>
            <a:r>
              <a:rPr lang="en-US" altLang="zh-CN" sz="2400" b="1" dirty="0" smtClean="0"/>
              <a:t>13</a:t>
            </a:r>
            <a:r>
              <a:rPr lang="zh-CN" altLang="en-US" sz="2400" b="1" dirty="0" smtClean="0"/>
              <a:t>岁 二项式展开的系数</a:t>
            </a:r>
            <a:r>
              <a:rPr lang="en-US" altLang="zh-CN" sz="2400" b="1" dirty="0" smtClean="0"/>
              <a:t>—</a:t>
            </a:r>
            <a:r>
              <a:rPr lang="zh-CN" altLang="en-US" sz="2400" b="1" dirty="0" smtClean="0"/>
              <a:t>帕斯卡三角形 。</a:t>
            </a:r>
            <a:r>
              <a:rPr lang="zh-CN" altLang="en-US" sz="2400" b="1" dirty="0" smtClean="0">
                <a:solidFill>
                  <a:srgbClr val="FF0000"/>
                </a:solidFill>
              </a:rPr>
              <a:t>杨辉三角</a:t>
            </a:r>
            <a:r>
              <a:rPr lang="en-US" altLang="zh-CN" sz="2400" b="1" dirty="0" smtClean="0">
                <a:solidFill>
                  <a:srgbClr val="FF0000"/>
                </a:solidFill>
              </a:rPr>
              <a:t>(</a:t>
            </a:r>
            <a:r>
              <a:rPr lang="zh-CN" altLang="en-US" sz="2400" b="1" dirty="0" smtClean="0">
                <a:solidFill>
                  <a:srgbClr val="FF0000"/>
                </a:solidFill>
              </a:rPr>
              <a:t>宋，</a:t>
            </a:r>
            <a:r>
              <a:rPr lang="en-US" altLang="zh-CN" sz="2400" b="1" dirty="0" smtClean="0">
                <a:solidFill>
                  <a:srgbClr val="FF0000"/>
                </a:solidFill>
              </a:rPr>
              <a:t>1261</a:t>
            </a:r>
            <a:r>
              <a:rPr lang="zh-CN" altLang="en-US" sz="2400" b="1" dirty="0" smtClean="0">
                <a:solidFill>
                  <a:srgbClr val="FF0000"/>
                </a:solidFill>
              </a:rPr>
              <a:t>年</a:t>
            </a:r>
            <a:r>
              <a:rPr lang="en-US" altLang="zh-CN" sz="2400" b="1" dirty="0" smtClean="0">
                <a:solidFill>
                  <a:srgbClr val="FF0000"/>
                </a:solidFill>
              </a:rPr>
              <a:t>《</a:t>
            </a:r>
            <a:r>
              <a:rPr lang="zh-CN" altLang="en-US" sz="2400" b="1" dirty="0" smtClean="0">
                <a:solidFill>
                  <a:srgbClr val="FF0000"/>
                </a:solidFill>
              </a:rPr>
              <a:t>详解九章算法</a:t>
            </a:r>
            <a:r>
              <a:rPr lang="en-US" altLang="zh-CN" sz="2400" b="1" dirty="0" smtClean="0">
                <a:solidFill>
                  <a:srgbClr val="FF0000"/>
                </a:solidFill>
              </a:rPr>
              <a:t>》</a:t>
            </a:r>
            <a:r>
              <a:rPr lang="zh-CN" altLang="en-US" sz="2400" b="1" dirty="0" smtClean="0">
                <a:solidFill>
                  <a:srgbClr val="FF0000"/>
                </a:solidFill>
              </a:rPr>
              <a:t>，贾宪）</a:t>
            </a:r>
            <a:endParaRPr lang="en-US" altLang="zh-CN" sz="2400" b="1" dirty="0" smtClean="0">
              <a:solidFill>
                <a:srgbClr val="FF0000"/>
              </a:solidFill>
            </a:endParaRPr>
          </a:p>
          <a:p>
            <a:pPr>
              <a:lnSpc>
                <a:spcPts val="4100"/>
              </a:lnSpc>
            </a:pPr>
            <a:r>
              <a:rPr lang="en-US" altLang="zh-CN" sz="2400" b="1" dirty="0" smtClean="0"/>
              <a:t>1653</a:t>
            </a:r>
            <a:r>
              <a:rPr lang="zh-CN" altLang="en-US" sz="2400" b="1" dirty="0" smtClean="0"/>
              <a:t>年帕斯卡写成了著作</a:t>
            </a:r>
            <a:r>
              <a:rPr lang="en-US" altLang="zh-CN" sz="2400" b="1" dirty="0" smtClean="0"/>
              <a:t>《</a:t>
            </a:r>
            <a:r>
              <a:rPr lang="zh-CN" altLang="en-US" sz="2400" b="1" dirty="0" smtClean="0"/>
              <a:t>论算数三角形 </a:t>
            </a:r>
            <a:r>
              <a:rPr lang="en-US" altLang="zh-CN" sz="2400" b="1" dirty="0" smtClean="0"/>
              <a:t>》</a:t>
            </a:r>
            <a:r>
              <a:rPr lang="zh-CN" altLang="en-US" sz="2400" b="1" dirty="0" smtClean="0"/>
              <a:t>，经费马修订后于</a:t>
            </a:r>
            <a:r>
              <a:rPr lang="en-US" altLang="zh-CN" sz="2400" b="1" dirty="0" smtClean="0"/>
              <a:t>1665</a:t>
            </a:r>
            <a:r>
              <a:rPr lang="zh-CN" altLang="en-US" sz="2400" b="1" dirty="0" smtClean="0"/>
              <a:t>年出版，书中建立起概率论的基本原理和有关组合论的某些定理。</a:t>
            </a:r>
            <a:endParaRPr lang="en-US" altLang="zh-CN" sz="2400" b="1" dirty="0" smtClean="0"/>
          </a:p>
          <a:p>
            <a:pPr>
              <a:lnSpc>
                <a:spcPts val="4100"/>
              </a:lnSpc>
            </a:pPr>
            <a:r>
              <a:rPr lang="zh-CN" altLang="en-US" sz="2400" b="1" dirty="0" smtClean="0"/>
              <a:t>与费马共同</a:t>
            </a:r>
            <a:r>
              <a:rPr lang="zh-CN" altLang="en-US" sz="2400" b="1" dirty="0" smtClean="0">
                <a:solidFill>
                  <a:srgbClr val="FF0000"/>
                </a:solidFill>
              </a:rPr>
              <a:t>建立了概率论和</a:t>
            </a:r>
            <a:r>
              <a:rPr lang="zh-CN" altLang="en-US" sz="2400" b="1" i="1" dirty="0" smtClean="0">
                <a:solidFill>
                  <a:srgbClr val="FF0000"/>
                </a:solidFill>
              </a:rPr>
              <a:t>组合论</a:t>
            </a:r>
            <a:r>
              <a:rPr lang="zh-CN" altLang="en-US" sz="2400" b="1" dirty="0" smtClean="0">
                <a:solidFill>
                  <a:srgbClr val="FF0000"/>
                </a:solidFill>
              </a:rPr>
              <a:t>的基础</a:t>
            </a:r>
            <a:r>
              <a:rPr lang="zh-CN" altLang="en-US" sz="2400" b="1" dirty="0" smtClean="0"/>
              <a:t>，给出了概率论问题的系列解法。</a:t>
            </a:r>
            <a:endParaRPr lang="en-US" altLang="zh-CN" sz="2400" b="1" dirty="0" smtClean="0"/>
          </a:p>
          <a:p>
            <a:pPr>
              <a:lnSpc>
                <a:spcPts val="4100"/>
              </a:lnSpc>
            </a:pPr>
            <a:r>
              <a:rPr lang="zh-CN" altLang="en-US" sz="2400" b="1" dirty="0" smtClean="0"/>
              <a:t>还包含了数学归纳法最早的也是可以被接受的陈述，因此认为</a:t>
            </a:r>
            <a:r>
              <a:rPr lang="zh-CN" altLang="en-US" sz="2400" b="1" dirty="0" smtClean="0">
                <a:solidFill>
                  <a:srgbClr val="FF0000"/>
                </a:solidFill>
              </a:rPr>
              <a:t>他是数学归纳法最早的发现者。</a:t>
            </a:r>
            <a:endParaRPr lang="en-US" altLang="zh-CN" sz="2400" b="1" dirty="0" smtClean="0">
              <a:solidFill>
                <a:srgbClr val="FF0000"/>
              </a:solidFill>
            </a:endParaRPr>
          </a:p>
          <a:p>
            <a:pPr>
              <a:lnSpc>
                <a:spcPts val="4100"/>
              </a:lnSpc>
            </a:pPr>
            <a:r>
              <a:rPr lang="zh-CN" altLang="en-US" sz="2400" b="1" dirty="0" smtClean="0"/>
              <a:t>物理学中有贡献，压力的单位：“帕”</a:t>
            </a:r>
            <a:r>
              <a:rPr lang="en-US" altLang="zh-CN" sz="2400" b="1" dirty="0" smtClean="0"/>
              <a:t>Pa</a:t>
            </a:r>
            <a:endParaRPr lang="zh-CN" altLang="en-US" sz="2400" b="1" dirty="0"/>
          </a:p>
        </p:txBody>
      </p:sp>
    </p:spTree>
    <p:extLst>
      <p:ext uri="{BB962C8B-B14F-4D97-AF65-F5344CB8AC3E}">
        <p14:creationId xmlns:p14="http://schemas.microsoft.com/office/powerpoint/2010/main" val="783421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332656"/>
            <a:ext cx="8229600" cy="6336704"/>
          </a:xfrm>
        </p:spPr>
        <p:txBody>
          <a:bodyPr>
            <a:normAutofit fontScale="85000" lnSpcReduction="10000"/>
          </a:bodyPr>
          <a:lstStyle/>
          <a:p>
            <a:pPr marL="0" indent="0">
              <a:lnSpc>
                <a:spcPts val="4000"/>
              </a:lnSpc>
              <a:buNone/>
            </a:pPr>
            <a:r>
              <a:rPr lang="en-US" altLang="zh-CN" sz="3000" b="1" dirty="0" smtClean="0">
                <a:solidFill>
                  <a:srgbClr val="FF0000"/>
                </a:solidFill>
              </a:rPr>
              <a:t>1654</a:t>
            </a:r>
            <a:r>
              <a:rPr lang="zh-CN" altLang="zh-CN" sz="3000" b="1" dirty="0" smtClean="0">
                <a:solidFill>
                  <a:srgbClr val="FF0000"/>
                </a:solidFill>
              </a:rPr>
              <a:t>年</a:t>
            </a:r>
            <a:r>
              <a:rPr lang="en-US" altLang="zh-CN" sz="3000" b="1" dirty="0" smtClean="0">
                <a:solidFill>
                  <a:srgbClr val="FF0000"/>
                </a:solidFill>
              </a:rPr>
              <a:t>7</a:t>
            </a:r>
            <a:r>
              <a:rPr lang="zh-CN" altLang="en-US" sz="3000" b="1" dirty="0" smtClean="0">
                <a:solidFill>
                  <a:srgbClr val="FF0000"/>
                </a:solidFill>
              </a:rPr>
              <a:t>月</a:t>
            </a:r>
            <a:r>
              <a:rPr lang="en-US" altLang="zh-CN" sz="3000" b="1" dirty="0" smtClean="0">
                <a:solidFill>
                  <a:srgbClr val="FF0000"/>
                </a:solidFill>
              </a:rPr>
              <a:t>29</a:t>
            </a:r>
            <a:r>
              <a:rPr lang="zh-CN" altLang="en-US" sz="3000" b="1" dirty="0" smtClean="0">
                <a:solidFill>
                  <a:srgbClr val="FF0000"/>
                </a:solidFill>
              </a:rPr>
              <a:t>日</a:t>
            </a:r>
            <a:r>
              <a:rPr lang="zh-CN" altLang="zh-CN" sz="3000" b="1" dirty="0" smtClean="0"/>
              <a:t>，</a:t>
            </a:r>
            <a:r>
              <a:rPr lang="zh-CN" altLang="zh-CN" sz="3000" b="1" dirty="0"/>
              <a:t>费马和帕斯卡开始了关于机会游戏的一系列著名通信</a:t>
            </a:r>
            <a:r>
              <a:rPr lang="zh-CN" altLang="zh-CN" sz="3000" b="1" dirty="0" smtClean="0"/>
              <a:t>。</a:t>
            </a:r>
            <a:r>
              <a:rPr lang="zh-CN" altLang="en-US" sz="3000" b="1" dirty="0" smtClean="0">
                <a:solidFill>
                  <a:srgbClr val="FF0000"/>
                </a:solidFill>
              </a:rPr>
              <a:t>标志着概率论的诞生</a:t>
            </a:r>
            <a:r>
              <a:rPr lang="zh-CN" altLang="en-US" sz="3000" b="1" dirty="0" smtClean="0"/>
              <a:t>。</a:t>
            </a:r>
            <a:endParaRPr lang="en-US" altLang="zh-CN" sz="3000" b="1" dirty="0" smtClean="0"/>
          </a:p>
          <a:p>
            <a:pPr marL="0" indent="0">
              <a:lnSpc>
                <a:spcPts val="4000"/>
              </a:lnSpc>
              <a:buNone/>
            </a:pPr>
            <a:r>
              <a:rPr lang="en-US" altLang="zh-CN" sz="3000" b="1" dirty="0" smtClean="0"/>
              <a:t>1651</a:t>
            </a:r>
            <a:r>
              <a:rPr lang="zh-CN" altLang="en-US" sz="3000" b="1" dirty="0" smtClean="0"/>
              <a:t>年法国大贵族大赌徒德</a:t>
            </a:r>
            <a:r>
              <a:rPr lang="en-US" altLang="zh-CN" sz="3000" b="1" dirty="0" smtClean="0"/>
              <a:t>•</a:t>
            </a:r>
            <a:r>
              <a:rPr lang="zh-CN" altLang="en-US" sz="3000" b="1" dirty="0" smtClean="0"/>
              <a:t>美</a:t>
            </a:r>
            <a:r>
              <a:rPr lang="zh-CN" altLang="en-US" sz="3000" b="1" dirty="0"/>
              <a:t>累</a:t>
            </a:r>
            <a:r>
              <a:rPr lang="zh-CN" altLang="en-US" sz="3000" b="1" dirty="0" smtClean="0"/>
              <a:t>（</a:t>
            </a:r>
            <a:r>
              <a:rPr lang="en-US" altLang="zh-CN" sz="3000" b="1" dirty="0" smtClean="0"/>
              <a:t>De Mere</a:t>
            </a:r>
            <a:r>
              <a:rPr lang="zh-CN" altLang="en-US" sz="3000" b="1" dirty="0" smtClean="0"/>
              <a:t>）向帕斯卡提出著名的</a:t>
            </a:r>
            <a:r>
              <a:rPr lang="zh-CN" altLang="zh-CN" sz="3000" b="1" dirty="0" smtClean="0">
                <a:solidFill>
                  <a:srgbClr val="FF0000"/>
                </a:solidFill>
              </a:rPr>
              <a:t>“赌金分配”问题</a:t>
            </a:r>
            <a:r>
              <a:rPr lang="en-US" altLang="zh-CN" sz="3000" b="1" dirty="0" smtClean="0"/>
              <a:t>:</a:t>
            </a:r>
          </a:p>
          <a:p>
            <a:pPr marL="0" indent="0">
              <a:lnSpc>
                <a:spcPts val="4000"/>
              </a:lnSpc>
              <a:buNone/>
            </a:pPr>
            <a:r>
              <a:rPr lang="zh-CN" altLang="zh-CN" sz="3000" b="1" dirty="0" smtClean="0"/>
              <a:t>两</a:t>
            </a:r>
            <a:r>
              <a:rPr lang="zh-CN" altLang="zh-CN" sz="3000" b="1" dirty="0"/>
              <a:t>个人开始赌博。他们对结果下相同的赌注。所有的钱归获胜的一方</a:t>
            </a:r>
            <a:r>
              <a:rPr lang="zh-CN" altLang="zh-CN" sz="3000" b="1" dirty="0" smtClean="0"/>
              <a:t>。</a:t>
            </a:r>
            <a:r>
              <a:rPr lang="zh-CN" altLang="en-US" sz="3000" b="1" dirty="0" smtClean="0"/>
              <a:t>规定谁先赢</a:t>
            </a:r>
            <a:r>
              <a:rPr lang="en-US" altLang="zh-CN" sz="3000" b="1" dirty="0" smtClean="0"/>
              <a:t>s</a:t>
            </a:r>
            <a:r>
              <a:rPr lang="zh-CN" altLang="en-US" sz="3000" b="1" dirty="0" smtClean="0"/>
              <a:t>局就算赢啦。</a:t>
            </a:r>
            <a:r>
              <a:rPr lang="zh-CN" altLang="zh-CN" sz="3000" b="1" dirty="0" smtClean="0"/>
              <a:t>但是</a:t>
            </a:r>
            <a:r>
              <a:rPr lang="zh-CN" altLang="zh-CN" sz="3000" b="1" dirty="0"/>
              <a:t>没到出现最后结果的时候</a:t>
            </a:r>
            <a:r>
              <a:rPr lang="zh-CN" altLang="zh-CN" sz="3000" b="1" dirty="0" smtClean="0"/>
              <a:t>，</a:t>
            </a:r>
            <a:r>
              <a:rPr lang="zh-CN" altLang="en-US" sz="3000" b="1" dirty="0" smtClean="0"/>
              <a:t>一个人赢</a:t>
            </a:r>
            <a:r>
              <a:rPr lang="en-US" altLang="zh-CN" sz="3000" b="1" dirty="0" smtClean="0"/>
              <a:t>a</a:t>
            </a:r>
            <a:r>
              <a:rPr lang="zh-CN" altLang="en-US" sz="3000" b="1" dirty="0" smtClean="0"/>
              <a:t>局，一个人赢</a:t>
            </a:r>
            <a:r>
              <a:rPr lang="en-US" altLang="zh-CN" sz="3000" b="1" dirty="0" smtClean="0"/>
              <a:t>b</a:t>
            </a:r>
            <a:r>
              <a:rPr lang="zh-CN" altLang="en-US" sz="3000" b="1" dirty="0" smtClean="0"/>
              <a:t>局，</a:t>
            </a:r>
            <a:r>
              <a:rPr lang="zh-CN" altLang="zh-CN" sz="3000" b="1" dirty="0" smtClean="0"/>
              <a:t>赌博</a:t>
            </a:r>
            <a:r>
              <a:rPr lang="zh-CN" altLang="zh-CN" sz="3000" b="1" dirty="0"/>
              <a:t>被打断。这时其中一个人领先。该如何分配</a:t>
            </a:r>
            <a:r>
              <a:rPr lang="zh-CN" altLang="zh-CN" sz="3000" b="1" dirty="0" smtClean="0"/>
              <a:t>赌注</a:t>
            </a:r>
            <a:r>
              <a:rPr lang="zh-CN" altLang="en-US" sz="3000" b="1" dirty="0" smtClean="0"/>
              <a:t>？</a:t>
            </a:r>
            <a:endParaRPr lang="en-US" altLang="zh-CN" sz="3000" b="1" dirty="0" smtClean="0"/>
          </a:p>
          <a:p>
            <a:pPr marL="0" indent="0">
              <a:lnSpc>
                <a:spcPts val="4000"/>
              </a:lnSpc>
              <a:buNone/>
            </a:pPr>
            <a:r>
              <a:rPr lang="zh-CN" altLang="zh-CN" sz="3000" b="1" dirty="0" smtClean="0"/>
              <a:t>平分</a:t>
            </a:r>
            <a:r>
              <a:rPr lang="zh-CN" altLang="zh-CN" sz="3000" b="1" dirty="0"/>
              <a:t>不合理，领先也不能保证获胜，但领先者获胜的机会多一些</a:t>
            </a:r>
            <a:r>
              <a:rPr lang="zh-CN" altLang="zh-CN" sz="3000" b="1" dirty="0" smtClean="0"/>
              <a:t>。</a:t>
            </a:r>
            <a:endParaRPr lang="en-US" altLang="zh-CN" sz="3000" b="1" dirty="0" smtClean="0"/>
          </a:p>
          <a:p>
            <a:pPr marL="0" indent="0">
              <a:lnSpc>
                <a:spcPts val="4000"/>
              </a:lnSpc>
              <a:buNone/>
            </a:pPr>
            <a:r>
              <a:rPr lang="zh-CN" altLang="en-US" b="1" dirty="0" smtClean="0"/>
              <a:t>费马、帕斯卡、惠更斯分别给出不同解法。</a:t>
            </a:r>
            <a:endParaRPr lang="zh-CN" altLang="zh-CN" b="1" dirty="0"/>
          </a:p>
          <a:p>
            <a:endParaRPr lang="zh-CN" altLang="en-US" b="1" dirty="0"/>
          </a:p>
        </p:txBody>
      </p:sp>
    </p:spTree>
    <p:extLst>
      <p:ext uri="{BB962C8B-B14F-4D97-AF65-F5344CB8AC3E}">
        <p14:creationId xmlns:p14="http://schemas.microsoft.com/office/powerpoint/2010/main" val="361200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764704"/>
            <a:ext cx="8229600" cy="5112568"/>
          </a:xfrm>
        </p:spPr>
        <p:txBody>
          <a:bodyPr>
            <a:normAutofit/>
          </a:bodyPr>
          <a:lstStyle/>
          <a:p>
            <a:pPr>
              <a:lnSpc>
                <a:spcPts val="4000"/>
              </a:lnSpc>
            </a:pPr>
            <a:r>
              <a:rPr lang="zh-CN" altLang="zh-CN" b="1" dirty="0" smtClean="0"/>
              <a:t>在</a:t>
            </a:r>
            <a:r>
              <a:rPr lang="zh-CN" altLang="zh-CN" b="1" dirty="0"/>
              <a:t>简短通信过程中，帕斯卡和费马认真地努力地把数学研究的新结果应用到赌博问题和思考随机性的新方法的过程中</a:t>
            </a:r>
            <a:r>
              <a:rPr lang="zh-CN" altLang="zh-CN" b="1" dirty="0" smtClean="0"/>
              <a:t>。</a:t>
            </a:r>
            <a:endParaRPr lang="en-US" altLang="zh-CN" b="1" dirty="0" smtClean="0"/>
          </a:p>
          <a:p>
            <a:pPr>
              <a:lnSpc>
                <a:spcPts val="4000"/>
              </a:lnSpc>
            </a:pPr>
            <a:endParaRPr lang="en-US" altLang="zh-CN" b="1" dirty="0" smtClean="0"/>
          </a:p>
          <a:p>
            <a:pPr>
              <a:lnSpc>
                <a:spcPts val="4000"/>
              </a:lnSpc>
            </a:pPr>
            <a:r>
              <a:rPr lang="zh-CN" altLang="zh-CN" b="1" dirty="0" smtClean="0"/>
              <a:t>解决</a:t>
            </a:r>
            <a:r>
              <a:rPr lang="zh-CN" altLang="zh-CN" b="1" dirty="0"/>
              <a:t>了概率论中一组独立的问题，但没有</a:t>
            </a:r>
            <a:r>
              <a:rPr lang="zh-CN" altLang="zh-CN" b="1" dirty="0" smtClean="0"/>
              <a:t>发展</a:t>
            </a:r>
            <a:r>
              <a:rPr lang="zh-CN" altLang="en-US" b="1" dirty="0" smtClean="0"/>
              <a:t>出</a:t>
            </a:r>
            <a:r>
              <a:rPr lang="zh-CN" altLang="zh-CN" b="1" dirty="0" smtClean="0"/>
              <a:t>一</a:t>
            </a:r>
            <a:r>
              <a:rPr lang="zh-CN" altLang="zh-CN" b="1" dirty="0"/>
              <a:t>套普遍的理论</a:t>
            </a:r>
            <a:r>
              <a:rPr lang="zh-CN" altLang="zh-CN" b="1" dirty="0" smtClean="0"/>
              <a:t>。</a:t>
            </a:r>
            <a:endParaRPr lang="en-US" altLang="zh-CN" b="1" dirty="0" smtClean="0"/>
          </a:p>
          <a:p>
            <a:pPr>
              <a:lnSpc>
                <a:spcPts val="4000"/>
              </a:lnSpc>
            </a:pPr>
            <a:endParaRPr lang="en-US" altLang="zh-CN" b="1" dirty="0" smtClean="0"/>
          </a:p>
          <a:p>
            <a:pPr>
              <a:lnSpc>
                <a:spcPts val="4000"/>
              </a:lnSpc>
            </a:pPr>
            <a:r>
              <a:rPr lang="zh-CN" altLang="zh-CN" b="1" dirty="0" smtClean="0"/>
              <a:t>事实上</a:t>
            </a:r>
            <a:r>
              <a:rPr lang="zh-CN" altLang="zh-CN" b="1" dirty="0"/>
              <a:t>，直到</a:t>
            </a:r>
            <a:r>
              <a:rPr lang="en-US" altLang="zh-CN" b="1" dirty="0"/>
              <a:t>20</a:t>
            </a:r>
            <a:r>
              <a:rPr lang="zh-CN" altLang="zh-CN" b="1" dirty="0"/>
              <a:t>世纪，数学家们才研究了概率论</a:t>
            </a:r>
            <a:r>
              <a:rPr lang="zh-CN" altLang="zh-CN" b="1" dirty="0" smtClean="0"/>
              <a:t>的基本</a:t>
            </a:r>
            <a:r>
              <a:rPr lang="zh-CN" altLang="zh-CN" b="1" dirty="0"/>
              <a:t>思想。</a:t>
            </a:r>
            <a:endParaRPr lang="zh-CN" altLang="en-US" b="1" dirty="0"/>
          </a:p>
        </p:txBody>
      </p:sp>
    </p:spTree>
    <p:extLst>
      <p:ext uri="{BB962C8B-B14F-4D97-AF65-F5344CB8AC3E}">
        <p14:creationId xmlns:p14="http://schemas.microsoft.com/office/powerpoint/2010/main" val="398217640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729726"/>
            <a:ext cx="5760640" cy="4715498"/>
          </a:xfrm>
        </p:spPr>
        <p:txBody>
          <a:bodyPr>
            <a:normAutofit fontScale="85000" lnSpcReduction="10000"/>
          </a:bodyPr>
          <a:lstStyle/>
          <a:p>
            <a:pPr marL="0" indent="0">
              <a:lnSpc>
                <a:spcPts val="4000"/>
              </a:lnSpc>
              <a:buNone/>
            </a:pPr>
            <a:r>
              <a:rPr lang="zh-CN" altLang="en-US" sz="3300" b="1" dirty="0" smtClean="0">
                <a:solidFill>
                  <a:srgbClr val="FF0000"/>
                </a:solidFill>
              </a:rPr>
              <a:t>五</a:t>
            </a:r>
            <a:r>
              <a:rPr lang="en-US" altLang="zh-CN" sz="3300" b="1" dirty="0" smtClean="0">
                <a:solidFill>
                  <a:srgbClr val="FF0000"/>
                </a:solidFill>
              </a:rPr>
              <a:t>.</a:t>
            </a:r>
            <a:r>
              <a:rPr lang="zh-CN" altLang="en-US" sz="3300" b="1" dirty="0" smtClean="0">
                <a:solidFill>
                  <a:srgbClr val="FF0000"/>
                </a:solidFill>
              </a:rPr>
              <a:t>传播。</a:t>
            </a:r>
            <a:r>
              <a:rPr lang="zh-CN" altLang="zh-CN" sz="3300" b="1" dirty="0" smtClean="0"/>
              <a:t>荷兰</a:t>
            </a:r>
            <a:r>
              <a:rPr lang="zh-CN" altLang="zh-CN" sz="3300" b="1" dirty="0"/>
              <a:t>数学家</a:t>
            </a:r>
            <a:r>
              <a:rPr lang="zh-CN" altLang="zh-CN" sz="3300" b="1" dirty="0">
                <a:solidFill>
                  <a:srgbClr val="FF0000"/>
                </a:solidFill>
              </a:rPr>
              <a:t>惠更斯</a:t>
            </a:r>
            <a:r>
              <a:rPr lang="zh-CN" altLang="zh-CN" sz="3300" b="1" dirty="0"/>
              <a:t>（</a:t>
            </a:r>
            <a:r>
              <a:rPr lang="en-US" altLang="zh-CN" sz="3300" b="1" dirty="0"/>
              <a:t>Christian Huygens,1629-1695</a:t>
            </a:r>
            <a:r>
              <a:rPr lang="zh-CN" altLang="zh-CN" sz="3300" b="1" dirty="0"/>
              <a:t>）参与讨论</a:t>
            </a:r>
            <a:r>
              <a:rPr lang="zh-CN" altLang="zh-CN" sz="3300" b="1" dirty="0" smtClean="0"/>
              <a:t>。惠更斯</a:t>
            </a:r>
            <a:r>
              <a:rPr lang="zh-CN" altLang="zh-CN" sz="3300" b="1" dirty="0"/>
              <a:t>访问巴黎，没见过帕斯卡，当时帕斯卡已为宗教放弃了数学。一年后，完成了一本概率论的入门书，于</a:t>
            </a:r>
            <a:r>
              <a:rPr lang="en-US" altLang="zh-CN" sz="3300" b="1" dirty="0"/>
              <a:t>1657</a:t>
            </a:r>
            <a:r>
              <a:rPr lang="zh-CN" altLang="zh-CN" sz="3300" b="1" dirty="0"/>
              <a:t>年出版，用拉丁文写成，题目是</a:t>
            </a:r>
            <a:r>
              <a:rPr lang="zh-CN" altLang="zh-CN" sz="3300" b="1" dirty="0">
                <a:solidFill>
                  <a:srgbClr val="FF0000"/>
                </a:solidFill>
              </a:rPr>
              <a:t>《论赌博中的计算》</a:t>
            </a:r>
            <a:r>
              <a:rPr lang="zh-CN" altLang="zh-CN" sz="3300" b="1" dirty="0"/>
              <a:t>。把概率论这一新领域介绍给了广大的读者</a:t>
            </a:r>
            <a:r>
              <a:rPr lang="zh-CN" altLang="zh-CN" sz="3300" b="1" dirty="0" smtClean="0"/>
              <a:t>。</a:t>
            </a:r>
            <a:r>
              <a:rPr lang="zh-CN" altLang="en-US" sz="3300" b="1" i="1" dirty="0" smtClean="0">
                <a:solidFill>
                  <a:srgbClr val="FF0000"/>
                </a:solidFill>
              </a:rPr>
              <a:t>教材</a:t>
            </a:r>
            <a:r>
              <a:rPr lang="en-US" altLang="zh-CN" sz="3300" b="1" i="1" dirty="0" smtClean="0">
                <a:solidFill>
                  <a:srgbClr val="FF0000"/>
                </a:solidFill>
              </a:rPr>
              <a:t>!</a:t>
            </a:r>
            <a:endParaRPr lang="zh-CN" altLang="zh-CN" sz="3300" b="1" i="1" dirty="0">
              <a:solidFill>
                <a:srgbClr val="FF0000"/>
              </a:solidFill>
            </a:endParaRPr>
          </a:p>
          <a:p>
            <a:pPr marL="0" indent="0">
              <a:buNone/>
            </a:pPr>
            <a:endParaRPr lang="zh-CN" altLang="en-US" dirty="0"/>
          </a:p>
        </p:txBody>
      </p:sp>
      <p:pic>
        <p:nvPicPr>
          <p:cNvPr id="4" name="imgPicture" descr="http://b.hiphotos.baidu.com/baike/w%3D268/sign=d536e84bf8edab6474724ac6cf37af81/a08b87d6277f9e2f76318b881c30e924b899f32e.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16216" y="692696"/>
            <a:ext cx="2232248" cy="3240360"/>
          </a:xfrm>
          <a:prstGeom prst="rect">
            <a:avLst/>
          </a:prstGeom>
          <a:noFill/>
          <a:ln>
            <a:noFill/>
          </a:ln>
        </p:spPr>
      </p:pic>
      <p:sp>
        <p:nvSpPr>
          <p:cNvPr id="2" name="矩形 1"/>
          <p:cNvSpPr/>
          <p:nvPr/>
        </p:nvSpPr>
        <p:spPr>
          <a:xfrm>
            <a:off x="6012160" y="4217468"/>
            <a:ext cx="3392852" cy="369332"/>
          </a:xfrm>
          <a:prstGeom prst="rect">
            <a:avLst/>
          </a:prstGeom>
        </p:spPr>
        <p:txBody>
          <a:bodyPr wrap="none">
            <a:spAutoFit/>
          </a:bodyPr>
          <a:lstStyle/>
          <a:p>
            <a:r>
              <a:rPr lang="zh-CN" altLang="zh-CN" dirty="0"/>
              <a:t>（</a:t>
            </a:r>
            <a:r>
              <a:rPr lang="en-US" altLang="zh-CN" dirty="0"/>
              <a:t>Christian Huygens,1629-1695</a:t>
            </a:r>
            <a:r>
              <a:rPr lang="zh-CN" altLang="zh-CN" dirty="0"/>
              <a:t>）</a:t>
            </a:r>
            <a:endParaRPr lang="zh-CN" altLang="en-US" dirty="0"/>
          </a:p>
        </p:txBody>
      </p:sp>
      <p:sp>
        <p:nvSpPr>
          <p:cNvPr id="5" name="矩形 4"/>
          <p:cNvSpPr/>
          <p:nvPr/>
        </p:nvSpPr>
        <p:spPr>
          <a:xfrm>
            <a:off x="611560" y="5589240"/>
            <a:ext cx="8280920" cy="552331"/>
          </a:xfrm>
          <a:prstGeom prst="rect">
            <a:avLst/>
          </a:prstGeom>
          <a:ln>
            <a:solidFill>
              <a:schemeClr val="accent5"/>
            </a:solidFill>
          </a:ln>
        </p:spPr>
        <p:txBody>
          <a:bodyPr wrap="square">
            <a:spAutoFit/>
          </a:bodyPr>
          <a:lstStyle/>
          <a:p>
            <a:pPr>
              <a:lnSpc>
                <a:spcPts val="4000"/>
              </a:lnSpc>
            </a:pPr>
            <a:r>
              <a:rPr lang="zh-CN" altLang="en-US" sz="2400" b="1" dirty="0" smtClean="0">
                <a:latin typeface="Arial" panose="020B0604020202020204" pitchFamily="34" charset="0"/>
                <a:cs typeface="Arial" panose="020B0604020202020204" pitchFamily="34" charset="0"/>
              </a:rPr>
              <a:t>帕斯卡、费马、惠更斯</a:t>
            </a:r>
            <a:r>
              <a:rPr lang="zh-CN" altLang="zh-CN" sz="2400" b="1" dirty="0" smtClean="0">
                <a:solidFill>
                  <a:srgbClr val="FF0000"/>
                </a:solidFill>
                <a:latin typeface="Arial" panose="020B0604020202020204" pitchFamily="34" charset="0"/>
                <a:cs typeface="Arial" panose="020B0604020202020204" pitchFamily="34" charset="0"/>
              </a:rPr>
              <a:t>使用</a:t>
            </a:r>
            <a:r>
              <a:rPr lang="zh-CN" altLang="zh-CN" sz="2400" b="1" dirty="0">
                <a:solidFill>
                  <a:srgbClr val="FF0000"/>
                </a:solidFill>
                <a:latin typeface="Arial" panose="020B0604020202020204" pitchFamily="34" charset="0"/>
                <a:cs typeface="Arial" panose="020B0604020202020204" pitchFamily="34" charset="0"/>
              </a:rPr>
              <a:t>了排列组合</a:t>
            </a:r>
            <a:r>
              <a:rPr lang="zh-CN" altLang="zh-CN" sz="2400" b="1" dirty="0">
                <a:latin typeface="Arial" panose="020B0604020202020204" pitchFamily="34" charset="0"/>
                <a:cs typeface="Arial" panose="020B0604020202020204" pitchFamily="34" charset="0"/>
              </a:rPr>
              <a:t>的方法</a:t>
            </a:r>
            <a:r>
              <a:rPr lang="zh-CN" altLang="zh-CN" sz="2400" b="1" dirty="0" smtClean="0">
                <a:latin typeface="Arial" panose="020B0604020202020204" pitchFamily="34" charset="0"/>
                <a:cs typeface="Arial" panose="020B0604020202020204" pitchFamily="34" charset="0"/>
              </a:rPr>
              <a:t>。</a:t>
            </a:r>
            <a:r>
              <a:rPr lang="zh-CN" altLang="en-US" sz="2400" b="1" i="1" dirty="0" smtClean="0">
                <a:solidFill>
                  <a:srgbClr val="FF0000"/>
                </a:solidFill>
                <a:latin typeface="Arial" panose="020B0604020202020204" pitchFamily="34" charset="0"/>
                <a:cs typeface="Arial" panose="020B0604020202020204" pitchFamily="34" charset="0"/>
              </a:rPr>
              <a:t>靠算</a:t>
            </a:r>
            <a:r>
              <a:rPr lang="en-US" altLang="zh-CN" sz="2400" b="1" i="1" dirty="0" smtClean="0">
                <a:solidFill>
                  <a:srgbClr val="FF0000"/>
                </a:solidFill>
                <a:latin typeface="Arial" panose="020B0604020202020204" pitchFamily="34" charset="0"/>
                <a:cs typeface="Arial" panose="020B0604020202020204" pitchFamily="34" charset="0"/>
              </a:rPr>
              <a:t>!</a:t>
            </a:r>
            <a:endParaRPr lang="zh-CN" altLang="en-US" sz="2400" b="1" i="1" dirty="0">
              <a:solidFill>
                <a:srgbClr val="FF0000"/>
              </a:solidFill>
            </a:endParaRPr>
          </a:p>
        </p:txBody>
      </p:sp>
    </p:spTree>
    <p:extLst>
      <p:ext uri="{BB962C8B-B14F-4D97-AF65-F5344CB8AC3E}">
        <p14:creationId xmlns:p14="http://schemas.microsoft.com/office/powerpoint/2010/main" val="39294410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548680"/>
            <a:ext cx="8229600" cy="5760640"/>
          </a:xfrm>
        </p:spPr>
        <p:txBody>
          <a:bodyPr>
            <a:normAutofit/>
          </a:bodyPr>
          <a:lstStyle/>
          <a:p>
            <a:pPr>
              <a:lnSpc>
                <a:spcPts val="4100"/>
              </a:lnSpc>
            </a:pPr>
            <a:r>
              <a:rPr lang="zh-CN" altLang="en-US" b="1" dirty="0" smtClean="0"/>
              <a:t>惠更斯是荷兰数学家、物理学家、天文学家。</a:t>
            </a:r>
            <a:endParaRPr lang="en-US" altLang="zh-CN" b="1" dirty="0" smtClean="0"/>
          </a:p>
          <a:p>
            <a:pPr>
              <a:lnSpc>
                <a:spcPts val="4100"/>
              </a:lnSpc>
            </a:pPr>
            <a:r>
              <a:rPr lang="zh-CN" altLang="en-US" b="1" dirty="0" smtClean="0"/>
              <a:t>他是摆钟的发明者。</a:t>
            </a:r>
            <a:r>
              <a:rPr lang="zh-CN" altLang="en-US" b="1" dirty="0">
                <a:latin typeface="+mn-ea"/>
              </a:rPr>
              <a:t>荷兰科学家想要找出一条</a:t>
            </a:r>
            <a:r>
              <a:rPr lang="zh-CN" altLang="en-US" b="1" dirty="0">
                <a:solidFill>
                  <a:srgbClr val="FF0000"/>
                </a:solidFill>
                <a:latin typeface="+mn-ea"/>
              </a:rPr>
              <a:t>曲线</a:t>
            </a:r>
            <a:r>
              <a:rPr lang="zh-CN" altLang="en-US" b="1" dirty="0">
                <a:latin typeface="+mn-ea"/>
              </a:rPr>
              <a:t>，使摆沿着这样的曲线摆动时，摆动周期完全与摆幅无关</a:t>
            </a:r>
            <a:r>
              <a:rPr lang="zh-CN" altLang="en-US" b="1" dirty="0" smtClean="0">
                <a:latin typeface="+mn-ea"/>
              </a:rPr>
              <a:t>。</a:t>
            </a:r>
            <a:r>
              <a:rPr lang="zh-CN" altLang="en-US" b="1" dirty="0">
                <a:solidFill>
                  <a:srgbClr val="FF0000"/>
                </a:solidFill>
              </a:rPr>
              <a:t>等时曲线</a:t>
            </a:r>
            <a:r>
              <a:rPr lang="zh-CN" altLang="en-US" b="1" dirty="0" smtClean="0">
                <a:solidFill>
                  <a:srgbClr val="FF0000"/>
                </a:solidFill>
              </a:rPr>
              <a:t>。</a:t>
            </a:r>
            <a:endParaRPr lang="en-US" altLang="zh-CN" b="1" dirty="0" smtClean="0">
              <a:solidFill>
                <a:srgbClr val="FF0000"/>
              </a:solidFill>
            </a:endParaRPr>
          </a:p>
          <a:p>
            <a:pPr>
              <a:lnSpc>
                <a:spcPts val="4100"/>
              </a:lnSpc>
            </a:pPr>
            <a:r>
              <a:rPr lang="zh-CN" altLang="en-US" b="1" dirty="0" smtClean="0"/>
              <a:t>他的名著</a:t>
            </a:r>
            <a:r>
              <a:rPr lang="en-US" altLang="zh-CN" b="1" dirty="0" smtClean="0"/>
              <a:t>《</a:t>
            </a:r>
            <a:r>
              <a:rPr lang="zh-CN" altLang="en-US" b="1" dirty="0" smtClean="0"/>
              <a:t>钟表的摆动</a:t>
            </a:r>
            <a:r>
              <a:rPr lang="en-US" altLang="zh-CN" b="1" dirty="0" smtClean="0"/>
              <a:t>》</a:t>
            </a:r>
            <a:r>
              <a:rPr lang="zh-CN" altLang="en-US" b="1" dirty="0" smtClean="0"/>
              <a:t>。</a:t>
            </a:r>
            <a:endParaRPr lang="en-US" altLang="zh-CN" b="1" dirty="0" smtClean="0"/>
          </a:p>
          <a:p>
            <a:pPr>
              <a:lnSpc>
                <a:spcPts val="4100"/>
              </a:lnSpc>
            </a:pPr>
            <a:r>
              <a:rPr lang="zh-CN" altLang="en-US" b="1" dirty="0" smtClean="0"/>
              <a:t>发现了旋轮线是等时曲线。</a:t>
            </a:r>
            <a:endParaRPr lang="en-US" altLang="zh-CN" b="1" dirty="0" smtClean="0"/>
          </a:p>
          <a:p>
            <a:pPr>
              <a:lnSpc>
                <a:spcPts val="4100"/>
              </a:lnSpc>
            </a:pPr>
            <a:r>
              <a:rPr lang="zh-CN" altLang="en-US" b="1" dirty="0" smtClean="0"/>
              <a:t>最速降线</a:t>
            </a:r>
            <a:endParaRPr lang="en-US" altLang="zh-CN" b="1" dirty="0" smtClean="0"/>
          </a:p>
        </p:txBody>
      </p:sp>
    </p:spTree>
    <p:extLst>
      <p:ext uri="{BB962C8B-B14F-4D97-AF65-F5344CB8AC3E}">
        <p14:creationId xmlns:p14="http://schemas.microsoft.com/office/powerpoint/2010/main" val="4031408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8229600" cy="2736304"/>
          </a:xfrm>
        </p:spPr>
        <p:txBody>
          <a:bodyPr/>
          <a:lstStyle/>
          <a:p>
            <a:pPr marL="0" indent="0">
              <a:buNone/>
            </a:pPr>
            <a:r>
              <a:rPr lang="zh-CN" altLang="en-US" b="1" dirty="0" smtClean="0">
                <a:solidFill>
                  <a:srgbClr val="FF0000"/>
                </a:solidFill>
              </a:rPr>
              <a:t>六</a:t>
            </a:r>
            <a:r>
              <a:rPr lang="en-US" altLang="zh-CN" b="1" dirty="0" smtClean="0">
                <a:solidFill>
                  <a:srgbClr val="FF0000"/>
                </a:solidFill>
              </a:rPr>
              <a:t>.</a:t>
            </a:r>
            <a:r>
              <a:rPr lang="zh-CN" altLang="en-US" b="1" dirty="0" smtClean="0">
                <a:solidFill>
                  <a:srgbClr val="FF0000"/>
                </a:solidFill>
              </a:rPr>
              <a:t>成为数学。</a:t>
            </a:r>
            <a:r>
              <a:rPr lang="zh-CN" altLang="zh-CN" b="1" dirty="0" smtClean="0"/>
              <a:t>瑞士</a:t>
            </a:r>
            <a:r>
              <a:rPr lang="zh-CN" altLang="zh-CN" b="1" dirty="0"/>
              <a:t>数学家</a:t>
            </a:r>
            <a:r>
              <a:rPr lang="zh-CN" altLang="zh-CN" b="1" dirty="0">
                <a:solidFill>
                  <a:srgbClr val="FF0000"/>
                </a:solidFill>
              </a:rPr>
              <a:t>雅各布</a:t>
            </a:r>
            <a:r>
              <a:rPr lang="en-US" altLang="zh-CN" b="1" dirty="0">
                <a:solidFill>
                  <a:srgbClr val="FF0000"/>
                </a:solidFill>
              </a:rPr>
              <a:t>.</a:t>
            </a:r>
            <a:r>
              <a:rPr lang="zh-CN" altLang="zh-CN" b="1" dirty="0">
                <a:solidFill>
                  <a:srgbClr val="FF0000"/>
                </a:solidFill>
              </a:rPr>
              <a:t>伯努利</a:t>
            </a:r>
            <a:r>
              <a:rPr lang="zh-CN" altLang="zh-CN" b="1" dirty="0"/>
              <a:t>（</a:t>
            </a:r>
            <a:r>
              <a:rPr lang="en-US" altLang="zh-CN" b="1" dirty="0"/>
              <a:t>Jacob.bernoulli,1654-1705</a:t>
            </a:r>
            <a:r>
              <a:rPr lang="zh-CN" altLang="zh-CN" b="1" dirty="0"/>
              <a:t>）是</a:t>
            </a:r>
            <a:r>
              <a:rPr lang="zh-CN" altLang="zh-CN" b="1" dirty="0">
                <a:solidFill>
                  <a:srgbClr val="FF0000"/>
                </a:solidFill>
              </a:rPr>
              <a:t>第一批</a:t>
            </a:r>
            <a:r>
              <a:rPr lang="zh-CN" altLang="zh-CN" b="1" dirty="0"/>
              <a:t>认识到</a:t>
            </a:r>
            <a:r>
              <a:rPr lang="zh-CN" altLang="zh-CN" b="1" dirty="0">
                <a:solidFill>
                  <a:srgbClr val="FF0000"/>
                </a:solidFill>
              </a:rPr>
              <a:t>微积分</a:t>
            </a:r>
            <a:r>
              <a:rPr lang="zh-CN" altLang="zh-CN" b="1" dirty="0"/>
              <a:t>对概率论重要性的数学家之一，除此之外，他还认识到了概率论对研究内容超出机会游戏的那些学科的重要性。</a:t>
            </a:r>
            <a:endParaRPr lang="zh-CN" altLang="en-US" b="1" dirty="0"/>
          </a:p>
        </p:txBody>
      </p:sp>
      <p:pic>
        <p:nvPicPr>
          <p:cNvPr id="4" name="imgPicture" descr="http://d.hiphotos.baidu.com/baike/c0%3Dbaike72%2C5%2C5%2C72%2C24/sign=b8887fa4fc039245b5b8e95de6fdcfa7/3c6d55fbb2fb43161664f31320a4462309f7d364.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3568" y="3490704"/>
            <a:ext cx="4208487" cy="2819375"/>
          </a:xfrm>
          <a:prstGeom prst="rect">
            <a:avLst/>
          </a:prstGeom>
          <a:noFill/>
          <a:ln>
            <a:noFill/>
          </a:ln>
        </p:spPr>
      </p:pic>
      <p:pic>
        <p:nvPicPr>
          <p:cNvPr id="5" name="imgPicture" descr="http://h.hiphotos.baidu.com/baike/c0%3Dbaike80%2C5%2C5%2C80%2C26/sign=0ef603af7aec54e755e1124cd851f035/43a7d933c895d14382826ab272f082025baf07ae.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08104" y="2924944"/>
            <a:ext cx="2520281" cy="3660093"/>
          </a:xfrm>
          <a:prstGeom prst="rect">
            <a:avLst/>
          </a:prstGeom>
          <a:noFill/>
          <a:ln>
            <a:noFill/>
          </a:ln>
        </p:spPr>
      </p:pic>
    </p:spTree>
    <p:extLst>
      <p:ext uri="{BB962C8B-B14F-4D97-AF65-F5344CB8AC3E}">
        <p14:creationId xmlns:p14="http://schemas.microsoft.com/office/powerpoint/2010/main" val="31252236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260648"/>
            <a:ext cx="8229600" cy="6264696"/>
          </a:xfrm>
        </p:spPr>
        <p:txBody>
          <a:bodyPr>
            <a:noAutofit/>
          </a:bodyPr>
          <a:lstStyle/>
          <a:p>
            <a:pPr>
              <a:lnSpc>
                <a:spcPts val="4000"/>
              </a:lnSpc>
            </a:pPr>
            <a:r>
              <a:rPr lang="zh-CN" altLang="zh-CN" sz="2800" b="1" dirty="0"/>
              <a:t>许多年里伯努利和</a:t>
            </a:r>
            <a:r>
              <a:rPr lang="zh-CN" altLang="zh-CN" sz="2800" b="1" dirty="0">
                <a:solidFill>
                  <a:srgbClr val="FF0000"/>
                </a:solidFill>
              </a:rPr>
              <a:t>莱布尼兹</a:t>
            </a:r>
            <a:r>
              <a:rPr lang="zh-CN" altLang="zh-CN" sz="2800" b="1" dirty="0"/>
              <a:t>都保持通信</a:t>
            </a:r>
            <a:r>
              <a:rPr lang="zh-CN" altLang="zh-CN" sz="2800" b="1" dirty="0" smtClean="0"/>
              <a:t>，</a:t>
            </a:r>
            <a:r>
              <a:rPr lang="zh-CN" altLang="en-US" sz="2800" b="1" dirty="0" smtClean="0"/>
              <a:t>他是莱布尼兹的好友，</a:t>
            </a:r>
            <a:r>
              <a:rPr lang="zh-CN" altLang="en-US" sz="2800" b="1" dirty="0" smtClean="0">
                <a:solidFill>
                  <a:srgbClr val="FF0000"/>
                </a:solidFill>
              </a:rPr>
              <a:t>积分这个术语是他引进的</a:t>
            </a:r>
            <a:r>
              <a:rPr lang="zh-CN" altLang="en-US" sz="2800" b="1" dirty="0" smtClean="0"/>
              <a:t>。</a:t>
            </a:r>
            <a:endParaRPr lang="en-US" altLang="zh-CN" sz="2800" b="1" dirty="0" smtClean="0"/>
          </a:p>
          <a:p>
            <a:pPr>
              <a:lnSpc>
                <a:spcPts val="4000"/>
              </a:lnSpc>
            </a:pPr>
            <a:endParaRPr lang="en-US" altLang="zh-CN" sz="2800" b="1" dirty="0" smtClean="0"/>
          </a:p>
          <a:p>
            <a:pPr>
              <a:lnSpc>
                <a:spcPts val="4000"/>
              </a:lnSpc>
            </a:pPr>
            <a:r>
              <a:rPr lang="zh-CN" altLang="zh-CN" sz="2800" b="1" dirty="0" smtClean="0"/>
              <a:t>多年来</a:t>
            </a:r>
            <a:r>
              <a:rPr lang="zh-CN" altLang="zh-CN" sz="2800" b="1" dirty="0"/>
              <a:t>，伯努利一直从事</a:t>
            </a:r>
            <a:r>
              <a:rPr lang="zh-CN" altLang="zh-CN" sz="2800" b="1" dirty="0" smtClean="0">
                <a:solidFill>
                  <a:srgbClr val="FF0000"/>
                </a:solidFill>
              </a:rPr>
              <a:t>《猜度术》</a:t>
            </a:r>
            <a:r>
              <a:rPr lang="zh-CN" altLang="en-US" sz="2800" b="1" dirty="0" smtClean="0"/>
              <a:t>（</a:t>
            </a:r>
            <a:r>
              <a:rPr lang="zh-CN" altLang="zh-CN" sz="2800" b="1" dirty="0"/>
              <a:t> </a:t>
            </a:r>
            <a:r>
              <a:rPr lang="zh-CN" altLang="en-US" sz="2800" b="1" dirty="0" smtClean="0"/>
              <a:t>也译</a:t>
            </a:r>
            <a:r>
              <a:rPr lang="zh-CN" altLang="zh-CN" sz="2800" b="1" dirty="0" smtClean="0"/>
              <a:t>《推测术》</a:t>
            </a:r>
            <a:r>
              <a:rPr lang="zh-CN" altLang="en-US" sz="2800" b="1" dirty="0"/>
              <a:t>）</a:t>
            </a:r>
            <a:r>
              <a:rPr lang="zh-CN" altLang="zh-CN" sz="2800" b="1" dirty="0" smtClean="0"/>
              <a:t>的</a:t>
            </a:r>
            <a:r>
              <a:rPr lang="zh-CN" altLang="zh-CN" sz="2800" b="1" dirty="0"/>
              <a:t>写作，直到去世前才将近完成</a:t>
            </a:r>
            <a:r>
              <a:rPr lang="zh-CN" altLang="zh-CN" sz="2800" b="1" dirty="0" smtClean="0"/>
              <a:t>。此后</a:t>
            </a:r>
            <a:r>
              <a:rPr lang="zh-CN" altLang="zh-CN" sz="2800" b="1" dirty="0"/>
              <a:t>很久，雅各布的侄子尼古拉斯最终完成了这本书，并在伯努利去世</a:t>
            </a:r>
            <a:r>
              <a:rPr lang="en-US" altLang="zh-CN" sz="2800" b="1" dirty="0"/>
              <a:t>8</a:t>
            </a:r>
            <a:r>
              <a:rPr lang="zh-CN" altLang="zh-CN" sz="2800" b="1" dirty="0"/>
              <a:t>年</a:t>
            </a:r>
            <a:r>
              <a:rPr lang="zh-CN" altLang="zh-CN" sz="2800" b="1" dirty="0" smtClean="0"/>
              <a:t>后</a:t>
            </a:r>
            <a:r>
              <a:rPr lang="zh-CN" altLang="en-US" sz="2800" b="1" dirty="0" smtClean="0"/>
              <a:t>（</a:t>
            </a:r>
            <a:r>
              <a:rPr lang="en-US" altLang="zh-CN" sz="2800" b="1" dirty="0" smtClean="0"/>
              <a:t>1713</a:t>
            </a:r>
            <a:r>
              <a:rPr lang="zh-CN" altLang="en-US" sz="2800" b="1" dirty="0" smtClean="0"/>
              <a:t>）</a:t>
            </a:r>
            <a:r>
              <a:rPr lang="zh-CN" altLang="zh-CN" sz="2800" b="1" dirty="0" smtClean="0"/>
              <a:t>出版。</a:t>
            </a:r>
            <a:endParaRPr lang="en-US" altLang="zh-CN" sz="2800" b="1" dirty="0" smtClean="0"/>
          </a:p>
          <a:p>
            <a:pPr>
              <a:lnSpc>
                <a:spcPts val="4000"/>
              </a:lnSpc>
            </a:pPr>
            <a:endParaRPr lang="en-US" altLang="zh-CN" sz="2800" b="1" dirty="0" smtClean="0"/>
          </a:p>
          <a:p>
            <a:pPr>
              <a:lnSpc>
                <a:spcPts val="4000"/>
              </a:lnSpc>
            </a:pPr>
            <a:r>
              <a:rPr lang="zh-CN" altLang="zh-CN" sz="2800" b="1" dirty="0" smtClean="0"/>
              <a:t>在</a:t>
            </a:r>
            <a:r>
              <a:rPr lang="zh-CN" altLang="zh-CN" sz="2800" b="1" dirty="0"/>
              <a:t>《猜度术》中最著名的结果是所谓的</a:t>
            </a:r>
            <a:r>
              <a:rPr lang="zh-CN" altLang="zh-CN" sz="2800" b="1" dirty="0">
                <a:solidFill>
                  <a:srgbClr val="FF0000"/>
                </a:solidFill>
              </a:rPr>
              <a:t>大数定律</a:t>
            </a:r>
            <a:r>
              <a:rPr lang="zh-CN" altLang="zh-CN" sz="2800" b="1" dirty="0"/>
              <a:t>，也叫伯努利定理</a:t>
            </a:r>
            <a:r>
              <a:rPr lang="zh-CN" altLang="zh-CN" sz="2800" b="1" dirty="0" smtClean="0"/>
              <a:t>。</a:t>
            </a:r>
            <a:r>
              <a:rPr lang="zh-CN" altLang="en-US" sz="2800" b="1" dirty="0" smtClean="0">
                <a:solidFill>
                  <a:srgbClr val="FF0000"/>
                </a:solidFill>
              </a:rPr>
              <a:t>频率趋进概率</a:t>
            </a:r>
            <a:r>
              <a:rPr lang="en-US" altLang="zh-CN" sz="2800" b="1" dirty="0" smtClean="0">
                <a:solidFill>
                  <a:srgbClr val="FF0000"/>
                </a:solidFill>
              </a:rPr>
              <a:t>!</a:t>
            </a:r>
            <a:endParaRPr lang="zh-CN" altLang="en-US" sz="2800" b="1" dirty="0">
              <a:solidFill>
                <a:srgbClr val="FF0000"/>
              </a:solidFill>
            </a:endParaRPr>
          </a:p>
        </p:txBody>
      </p:sp>
    </p:spTree>
    <p:extLst>
      <p:ext uri="{BB962C8B-B14F-4D97-AF65-F5344CB8AC3E}">
        <p14:creationId xmlns:p14="http://schemas.microsoft.com/office/powerpoint/2010/main" val="1276992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8229600" cy="5832648"/>
          </a:xfrm>
        </p:spPr>
        <p:txBody>
          <a:bodyPr>
            <a:normAutofit fontScale="77500" lnSpcReduction="20000"/>
          </a:bodyPr>
          <a:lstStyle/>
          <a:p>
            <a:pPr>
              <a:lnSpc>
                <a:spcPts val="4000"/>
              </a:lnSpc>
            </a:pPr>
            <a:r>
              <a:rPr lang="zh-CN" altLang="zh-CN" b="1" dirty="0"/>
              <a:t>他还考虑了某个特定事件的次数和试验的全部次数之间的比率，例如，投掷骰子，出现</a:t>
            </a:r>
            <a:r>
              <a:rPr lang="en-US" altLang="zh-CN" b="1" dirty="0"/>
              <a:t>4</a:t>
            </a:r>
            <a:r>
              <a:rPr lang="zh-CN" altLang="zh-CN" b="1" dirty="0"/>
              <a:t>点的次数除以投掷总次数</a:t>
            </a:r>
            <a:r>
              <a:rPr lang="zh-CN" altLang="en-US" b="1" dirty="0"/>
              <a:t>。</a:t>
            </a:r>
          </a:p>
          <a:p>
            <a:pPr>
              <a:lnSpc>
                <a:spcPts val="4000"/>
              </a:lnSpc>
            </a:pPr>
            <a:r>
              <a:rPr lang="zh-CN" altLang="zh-CN" b="1" dirty="0" smtClean="0"/>
              <a:t>在</a:t>
            </a:r>
            <a:r>
              <a:rPr lang="zh-CN" altLang="zh-CN" b="1" dirty="0"/>
              <a:t>《猜度术》中证明，如果试验相互独立，那么成功的结果出现的次数与试验的总次数之比值，接近于成功结果出现的概率</a:t>
            </a:r>
            <a:r>
              <a:rPr lang="zh-CN" altLang="zh-CN" b="1" dirty="0" smtClean="0"/>
              <a:t>。</a:t>
            </a:r>
            <a:endParaRPr lang="en-US" altLang="zh-CN" b="1" dirty="0" smtClean="0"/>
          </a:p>
          <a:p>
            <a:pPr>
              <a:lnSpc>
                <a:spcPts val="4000"/>
              </a:lnSpc>
            </a:pPr>
            <a:r>
              <a:rPr lang="zh-CN" altLang="zh-CN" b="1" dirty="0" smtClean="0"/>
              <a:t>他</a:t>
            </a:r>
            <a:r>
              <a:rPr lang="zh-CN" altLang="zh-CN" b="1" dirty="0"/>
              <a:t>是第一个认识到问题的两个方面的数学家之一：一是</a:t>
            </a:r>
            <a:r>
              <a:rPr lang="zh-CN" altLang="zh-CN" b="1" dirty="0">
                <a:solidFill>
                  <a:srgbClr val="FF0000"/>
                </a:solidFill>
              </a:rPr>
              <a:t>已知概率，预测频率；二是给定频率，推导概率</a:t>
            </a:r>
            <a:r>
              <a:rPr lang="zh-CN" altLang="zh-CN" b="1" dirty="0" smtClean="0">
                <a:solidFill>
                  <a:srgbClr val="FF0000"/>
                </a:solidFill>
              </a:rPr>
              <a:t>。</a:t>
            </a:r>
            <a:endParaRPr lang="en-US" altLang="zh-CN" b="1" dirty="0" smtClean="0">
              <a:solidFill>
                <a:srgbClr val="FF0000"/>
              </a:solidFill>
            </a:endParaRPr>
          </a:p>
          <a:p>
            <a:pPr>
              <a:lnSpc>
                <a:spcPts val="4000"/>
              </a:lnSpc>
            </a:pPr>
            <a:r>
              <a:rPr lang="zh-CN" altLang="zh-CN" b="1" dirty="0" smtClean="0"/>
              <a:t>伯努利</a:t>
            </a:r>
            <a:r>
              <a:rPr lang="zh-CN" altLang="zh-CN" b="1" dirty="0"/>
              <a:t>的工作标志着概率论的</a:t>
            </a:r>
            <a:r>
              <a:rPr lang="zh-CN" altLang="zh-CN" b="1" dirty="0">
                <a:solidFill>
                  <a:srgbClr val="FF0000"/>
                </a:solidFill>
              </a:rPr>
              <a:t>历史性转折</a:t>
            </a:r>
            <a:r>
              <a:rPr lang="zh-CN" altLang="zh-CN" b="1" dirty="0" smtClean="0"/>
              <a:t>。</a:t>
            </a:r>
            <a:endParaRPr lang="en-US" altLang="zh-CN" b="1" dirty="0" smtClean="0"/>
          </a:p>
          <a:p>
            <a:pPr>
              <a:lnSpc>
                <a:spcPts val="4000"/>
              </a:lnSpc>
            </a:pPr>
            <a:r>
              <a:rPr lang="zh-CN" altLang="en-US" b="1" dirty="0" smtClean="0">
                <a:solidFill>
                  <a:srgbClr val="FF0000"/>
                </a:solidFill>
              </a:rPr>
              <a:t>他是</a:t>
            </a:r>
            <a:r>
              <a:rPr lang="zh-CN" altLang="zh-CN" b="1" dirty="0" smtClean="0">
                <a:solidFill>
                  <a:srgbClr val="FF0000"/>
                </a:solidFill>
              </a:rPr>
              <a:t>使</a:t>
            </a:r>
            <a:r>
              <a:rPr lang="zh-CN" altLang="zh-CN" b="1" dirty="0">
                <a:solidFill>
                  <a:srgbClr val="FF0000"/>
                </a:solidFill>
              </a:rPr>
              <a:t>概率论成为数学的一个分支的真正</a:t>
            </a:r>
            <a:r>
              <a:rPr lang="zh-CN" altLang="zh-CN" b="1" dirty="0" smtClean="0">
                <a:solidFill>
                  <a:srgbClr val="FF0000"/>
                </a:solidFill>
              </a:rPr>
              <a:t>奠基人</a:t>
            </a:r>
            <a:r>
              <a:rPr lang="zh-CN" altLang="en-US" b="1" dirty="0" smtClean="0"/>
              <a:t>。</a:t>
            </a:r>
            <a:endParaRPr lang="en-US" altLang="zh-CN" b="1" dirty="0" smtClean="0"/>
          </a:p>
          <a:p>
            <a:pPr marL="0" indent="0">
              <a:buNone/>
            </a:pPr>
            <a:endParaRPr lang="zh-CN" altLang="zh-CN" dirty="0"/>
          </a:p>
          <a:p>
            <a:endParaRPr lang="zh-CN" altLang="en-US" dirty="0"/>
          </a:p>
        </p:txBody>
      </p:sp>
    </p:spTree>
    <p:extLst>
      <p:ext uri="{BB962C8B-B14F-4D97-AF65-F5344CB8AC3E}">
        <p14:creationId xmlns:p14="http://schemas.microsoft.com/office/powerpoint/2010/main" val="39073504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6120680" cy="5544616"/>
          </a:xfrm>
        </p:spPr>
        <p:txBody>
          <a:bodyPr>
            <a:normAutofit/>
          </a:bodyPr>
          <a:lstStyle/>
          <a:p>
            <a:pPr marL="0" indent="0">
              <a:lnSpc>
                <a:spcPts val="4300"/>
              </a:lnSpc>
              <a:buNone/>
            </a:pPr>
            <a:r>
              <a:rPr lang="zh-CN" altLang="en-US" sz="2800" b="1" dirty="0" smtClean="0">
                <a:solidFill>
                  <a:srgbClr val="FF0000"/>
                </a:solidFill>
              </a:rPr>
              <a:t>七</a:t>
            </a:r>
            <a:r>
              <a:rPr lang="en-US" altLang="zh-CN" sz="2800" b="1" dirty="0" smtClean="0">
                <a:solidFill>
                  <a:srgbClr val="FF0000"/>
                </a:solidFill>
              </a:rPr>
              <a:t>.</a:t>
            </a:r>
            <a:r>
              <a:rPr lang="zh-CN" altLang="en-US" sz="2800" b="1" dirty="0" smtClean="0">
                <a:solidFill>
                  <a:srgbClr val="FF0000"/>
                </a:solidFill>
              </a:rPr>
              <a:t>研究。</a:t>
            </a:r>
            <a:r>
              <a:rPr lang="zh-CN" altLang="zh-CN" sz="2800" b="1" dirty="0" smtClean="0"/>
              <a:t>法国</a:t>
            </a:r>
            <a:r>
              <a:rPr lang="zh-CN" altLang="zh-CN" sz="2800" b="1" dirty="0"/>
              <a:t>数学家</a:t>
            </a:r>
            <a:r>
              <a:rPr lang="zh-CN" altLang="zh-CN" sz="2800" b="1" dirty="0">
                <a:solidFill>
                  <a:srgbClr val="FF0000"/>
                </a:solidFill>
              </a:rPr>
              <a:t>棣莫弗</a:t>
            </a:r>
            <a:r>
              <a:rPr lang="zh-CN" altLang="zh-CN" sz="2800" b="1" dirty="0" smtClean="0"/>
              <a:t>（</a:t>
            </a:r>
            <a:r>
              <a:rPr lang="en-US" altLang="zh-CN" sz="2800" b="1" dirty="0"/>
              <a:t>Abraham De </a:t>
            </a:r>
            <a:r>
              <a:rPr lang="en-US" altLang="zh-CN" sz="2800" b="1" dirty="0" err="1" smtClean="0"/>
              <a:t>Moivre</a:t>
            </a:r>
            <a:r>
              <a:rPr lang="zh-CN" altLang="en-US" sz="2800" b="1" dirty="0" smtClean="0"/>
              <a:t>，</a:t>
            </a:r>
            <a:r>
              <a:rPr lang="en-US" altLang="zh-CN" sz="2800" b="1" dirty="0" smtClean="0"/>
              <a:t>1667-1754</a:t>
            </a:r>
            <a:r>
              <a:rPr lang="zh-CN" altLang="zh-CN" sz="2800" b="1" dirty="0"/>
              <a:t>），他的著作</a:t>
            </a:r>
            <a:r>
              <a:rPr lang="zh-CN" altLang="zh-CN" sz="2800" b="1" dirty="0" smtClean="0">
                <a:solidFill>
                  <a:srgbClr val="FF0000"/>
                </a:solidFill>
              </a:rPr>
              <a:t>《机会的学说》</a:t>
            </a:r>
            <a:r>
              <a:rPr lang="zh-CN" altLang="en-US" sz="2800" b="1" dirty="0" smtClean="0"/>
              <a:t>（</a:t>
            </a:r>
            <a:r>
              <a:rPr lang="en-US" altLang="zh-CN" sz="2800" b="1" dirty="0" smtClean="0"/>
              <a:t>《</a:t>
            </a:r>
            <a:r>
              <a:rPr lang="zh-CN" altLang="en-US" sz="2800" b="1" dirty="0" smtClean="0"/>
              <a:t>机遇论</a:t>
            </a:r>
            <a:r>
              <a:rPr lang="en-US" altLang="zh-CN" sz="2800" b="1" dirty="0" smtClean="0"/>
              <a:t>》</a:t>
            </a:r>
            <a:r>
              <a:rPr lang="zh-CN" altLang="en-US" sz="2800" b="1" dirty="0" smtClean="0"/>
              <a:t>）</a:t>
            </a:r>
            <a:r>
              <a:rPr lang="zh-CN" altLang="zh-CN" sz="2800" b="1" dirty="0" smtClean="0"/>
              <a:t>，</a:t>
            </a:r>
            <a:r>
              <a:rPr lang="en-US" altLang="zh-CN" sz="2800" b="1" dirty="0"/>
              <a:t>1756</a:t>
            </a:r>
            <a:r>
              <a:rPr lang="zh-CN" altLang="zh-CN" sz="2800" b="1" dirty="0"/>
              <a:t>年出版，是理解</a:t>
            </a:r>
            <a:r>
              <a:rPr lang="en-US" altLang="zh-CN" sz="2800" b="1" dirty="0"/>
              <a:t>18</a:t>
            </a:r>
            <a:r>
              <a:rPr lang="zh-CN" altLang="zh-CN" sz="2800" b="1" dirty="0"/>
              <a:t>世纪英国</a:t>
            </a:r>
            <a:r>
              <a:rPr lang="zh-CN" altLang="zh-CN" sz="2800" b="1" dirty="0" smtClean="0"/>
              <a:t>概率论</a:t>
            </a:r>
            <a:r>
              <a:rPr lang="zh-CN" altLang="en-US" sz="2800" b="1" dirty="0" smtClean="0"/>
              <a:t>技巧</a:t>
            </a:r>
            <a:r>
              <a:rPr lang="zh-CN" altLang="zh-CN" sz="2800" b="1" dirty="0" smtClean="0"/>
              <a:t>水平</a:t>
            </a:r>
            <a:r>
              <a:rPr lang="zh-CN" altLang="zh-CN" sz="2800" b="1" dirty="0"/>
              <a:t>的一本重要著作</a:t>
            </a:r>
            <a:r>
              <a:rPr lang="zh-CN" altLang="zh-CN" sz="2800" b="1" dirty="0" smtClean="0"/>
              <a:t>。</a:t>
            </a:r>
            <a:endParaRPr lang="en-US" altLang="zh-CN" sz="2800" b="1" dirty="0" smtClean="0"/>
          </a:p>
          <a:p>
            <a:pPr marL="0" indent="0">
              <a:lnSpc>
                <a:spcPts val="4300"/>
              </a:lnSpc>
              <a:buNone/>
            </a:pPr>
            <a:r>
              <a:rPr lang="zh-CN" altLang="zh-CN" sz="2800" b="1" dirty="0" smtClean="0"/>
              <a:t>否认</a:t>
            </a:r>
            <a:r>
              <a:rPr lang="zh-CN" altLang="zh-CN" sz="2800" b="1" dirty="0"/>
              <a:t>了运气在机会游戏中的</a:t>
            </a:r>
            <a:r>
              <a:rPr lang="zh-CN" altLang="zh-CN" sz="2800" b="1" dirty="0" smtClean="0"/>
              <a:t>作用</a:t>
            </a:r>
            <a:r>
              <a:rPr lang="zh-CN" altLang="en-US" sz="2800" b="1" dirty="0" smtClean="0"/>
              <a:t>。</a:t>
            </a:r>
            <a:endParaRPr lang="en-US" altLang="zh-CN" sz="2800" b="1" dirty="0" smtClean="0"/>
          </a:p>
          <a:p>
            <a:pPr marL="0" indent="0">
              <a:lnSpc>
                <a:spcPts val="4300"/>
              </a:lnSpc>
              <a:buNone/>
            </a:pPr>
            <a:endParaRPr lang="en-US" altLang="zh-CN" sz="2800" b="1" dirty="0" smtClean="0"/>
          </a:p>
          <a:p>
            <a:pPr marL="0" indent="0">
              <a:lnSpc>
                <a:spcPts val="4300"/>
              </a:lnSpc>
              <a:buNone/>
            </a:pPr>
            <a:r>
              <a:rPr lang="zh-CN" altLang="zh-CN" sz="2800" b="1" dirty="0" smtClean="0"/>
              <a:t>他</a:t>
            </a:r>
            <a:r>
              <a:rPr lang="zh-CN" altLang="zh-CN" sz="2800" b="1" dirty="0"/>
              <a:t>首先发现了</a:t>
            </a:r>
            <a:r>
              <a:rPr lang="zh-CN" altLang="zh-CN" sz="2800" b="1" dirty="0">
                <a:solidFill>
                  <a:srgbClr val="FF0000"/>
                </a:solidFill>
              </a:rPr>
              <a:t>正态曲线</a:t>
            </a:r>
            <a:r>
              <a:rPr lang="zh-CN" altLang="zh-CN" sz="2800" b="1" dirty="0"/>
              <a:t>，也叫</a:t>
            </a:r>
            <a:r>
              <a:rPr lang="zh-CN" altLang="zh-CN" sz="2800" b="1" dirty="0">
                <a:solidFill>
                  <a:srgbClr val="FF0000"/>
                </a:solidFill>
              </a:rPr>
              <a:t>钟形曲线</a:t>
            </a:r>
            <a:r>
              <a:rPr lang="zh-CN" altLang="zh-CN" sz="2800" b="1" dirty="0" smtClean="0"/>
              <a:t>，</a:t>
            </a:r>
            <a:r>
              <a:rPr lang="zh-CN" altLang="en-US" sz="2800" b="1" dirty="0" smtClean="0"/>
              <a:t>正态分布</a:t>
            </a:r>
            <a:r>
              <a:rPr lang="en-US" altLang="zh-CN" sz="2800" b="1" dirty="0" smtClean="0"/>
              <a:t>,</a:t>
            </a:r>
            <a:r>
              <a:rPr lang="zh-CN" altLang="en-US" sz="2800" b="1" dirty="0" smtClean="0"/>
              <a:t>身高</a:t>
            </a:r>
            <a:r>
              <a:rPr lang="en-US" altLang="zh-CN" sz="2800" b="1" dirty="0" smtClean="0"/>
              <a:t>\</a:t>
            </a:r>
            <a:r>
              <a:rPr lang="zh-CN" altLang="en-US" sz="2800" b="1" dirty="0" smtClean="0"/>
              <a:t>体重</a:t>
            </a:r>
            <a:r>
              <a:rPr lang="en-US" altLang="zh-CN" sz="2800" b="1" dirty="0" smtClean="0"/>
              <a:t>\</a:t>
            </a:r>
            <a:r>
              <a:rPr lang="zh-CN" altLang="en-US" sz="2800" b="1" dirty="0" smtClean="0"/>
              <a:t>成绩</a:t>
            </a:r>
            <a:r>
              <a:rPr lang="en-US" altLang="zh-CN" sz="2800" b="1" dirty="0" smtClean="0"/>
              <a:t>\</a:t>
            </a:r>
            <a:r>
              <a:rPr lang="zh-CN" altLang="en-US" sz="2800" b="1" dirty="0" smtClean="0"/>
              <a:t>误差</a:t>
            </a:r>
            <a:r>
              <a:rPr lang="zh-CN" altLang="zh-CN" sz="2800" b="1" dirty="0" smtClean="0"/>
              <a:t>。</a:t>
            </a:r>
            <a:endParaRPr lang="en-US" altLang="zh-CN" sz="2800" b="1" dirty="0" smtClean="0"/>
          </a:p>
        </p:txBody>
      </p:sp>
      <p:pic>
        <p:nvPicPr>
          <p:cNvPr id="4" name="imgPicture" descr="http://f.hiphotos.baidu.com/baike/w%3D268/sign=eac751d80a46f21fc9345955ce246b31/b3119313b07eca80583526c4912397dda14483e4.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32240" y="1340768"/>
            <a:ext cx="2143993" cy="2790036"/>
          </a:xfrm>
          <a:prstGeom prst="rect">
            <a:avLst/>
          </a:prstGeom>
          <a:noFill/>
          <a:ln>
            <a:noFill/>
          </a:ln>
        </p:spPr>
      </p:pic>
      <p:sp>
        <p:nvSpPr>
          <p:cNvPr id="2" name="矩形 1"/>
          <p:cNvSpPr/>
          <p:nvPr/>
        </p:nvSpPr>
        <p:spPr>
          <a:xfrm>
            <a:off x="6227624" y="4365104"/>
            <a:ext cx="2916376" cy="369332"/>
          </a:xfrm>
          <a:prstGeom prst="rect">
            <a:avLst/>
          </a:prstGeom>
        </p:spPr>
        <p:txBody>
          <a:bodyPr wrap="none">
            <a:spAutoFit/>
          </a:bodyPr>
          <a:lstStyle/>
          <a:p>
            <a:r>
              <a:rPr lang="zh-CN" altLang="zh-CN" dirty="0" smtClean="0"/>
              <a:t>（</a:t>
            </a:r>
            <a:r>
              <a:rPr lang="en-US" altLang="zh-CN" dirty="0" smtClean="0"/>
              <a:t> De </a:t>
            </a:r>
            <a:r>
              <a:rPr lang="en-US" altLang="zh-CN" dirty="0" err="1"/>
              <a:t>Moivre</a:t>
            </a:r>
            <a:r>
              <a:rPr lang="zh-CN" altLang="en-US" dirty="0" smtClean="0"/>
              <a:t>，</a:t>
            </a:r>
            <a:r>
              <a:rPr lang="en-US" altLang="zh-CN" dirty="0" smtClean="0"/>
              <a:t>1667-1754</a:t>
            </a:r>
            <a:r>
              <a:rPr lang="zh-CN" altLang="zh-CN" dirty="0" smtClean="0"/>
              <a:t>）</a:t>
            </a:r>
            <a:endParaRPr lang="zh-CN" altLang="en-US" dirty="0"/>
          </a:p>
        </p:txBody>
      </p:sp>
    </p:spTree>
    <p:extLst>
      <p:ext uri="{BB962C8B-B14F-4D97-AF65-F5344CB8AC3E}">
        <p14:creationId xmlns:p14="http://schemas.microsoft.com/office/powerpoint/2010/main" val="2350197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218" name="Picture 2" descr="http://img4.imgtn.bdimg.com/it/u=924238697,3050320745&amp;fm=21&amp;gp=0.jpg"/>
          <p:cNvPicPr>
            <a:picLocks noChangeAspect="1" noChangeArrowheads="1"/>
          </p:cNvPicPr>
          <p:nvPr/>
        </p:nvPicPr>
        <p:blipFill>
          <a:blip r:embed="rId2" cstate="print"/>
          <a:srcRect/>
          <a:stretch>
            <a:fillRect/>
          </a:stretch>
        </p:blipFill>
        <p:spPr bwMode="auto">
          <a:xfrm>
            <a:off x="251520" y="332656"/>
            <a:ext cx="6153150" cy="3886200"/>
          </a:xfrm>
          <a:prstGeom prst="rect">
            <a:avLst/>
          </a:prstGeom>
          <a:noFill/>
        </p:spPr>
      </p:pic>
      <p:pic>
        <p:nvPicPr>
          <p:cNvPr id="137220" name="Picture 4" descr="骰子"/>
          <p:cNvPicPr>
            <a:picLocks noChangeAspect="1" noChangeArrowheads="1"/>
          </p:cNvPicPr>
          <p:nvPr/>
        </p:nvPicPr>
        <p:blipFill>
          <a:blip r:embed="rId3" cstate="print"/>
          <a:srcRect/>
          <a:stretch>
            <a:fillRect/>
          </a:stretch>
        </p:blipFill>
        <p:spPr bwMode="auto">
          <a:xfrm>
            <a:off x="3542015" y="3130663"/>
            <a:ext cx="5601985" cy="3736481"/>
          </a:xfrm>
          <a:prstGeom prst="rect">
            <a:avLst/>
          </a:prstGeom>
          <a:noFill/>
        </p:spPr>
      </p:pic>
      <p:pic>
        <p:nvPicPr>
          <p:cNvPr id="137222" name="Picture 6" descr="http://s8.sinaimg.cn/mw690/0025WfLcty6EawiFxCT47&amp;690"/>
          <p:cNvPicPr>
            <a:picLocks noChangeAspect="1" noChangeArrowheads="1"/>
          </p:cNvPicPr>
          <p:nvPr/>
        </p:nvPicPr>
        <p:blipFill>
          <a:blip r:embed="rId4" cstate="print"/>
          <a:srcRect/>
          <a:stretch>
            <a:fillRect/>
          </a:stretch>
        </p:blipFill>
        <p:spPr bwMode="auto">
          <a:xfrm>
            <a:off x="0" y="3965048"/>
            <a:ext cx="4580508" cy="2892952"/>
          </a:xfrm>
          <a:prstGeom prst="rect">
            <a:avLst/>
          </a:prstGeom>
          <a:noFill/>
        </p:spPr>
      </p:pic>
      <p:pic>
        <p:nvPicPr>
          <p:cNvPr id="137224" name="Picture 8" descr="http://s14.sinaimg.cn/mw690/0025WfLcty6EawjcqFnbd&amp;690"/>
          <p:cNvPicPr>
            <a:picLocks noChangeAspect="1" noChangeArrowheads="1"/>
          </p:cNvPicPr>
          <p:nvPr/>
        </p:nvPicPr>
        <p:blipFill>
          <a:blip r:embed="rId5" cstate="print"/>
          <a:srcRect/>
          <a:stretch>
            <a:fillRect/>
          </a:stretch>
        </p:blipFill>
        <p:spPr bwMode="auto">
          <a:xfrm>
            <a:off x="5139556" y="548680"/>
            <a:ext cx="4004444" cy="2529122"/>
          </a:xfrm>
          <a:prstGeom prst="rect">
            <a:avLst/>
          </a:prstGeom>
          <a:noFill/>
        </p:spPr>
      </p:pic>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7220"/>
                                        </p:tgtEl>
                                        <p:attrNameLst>
                                          <p:attrName>style.visibility</p:attrName>
                                        </p:attrNameLst>
                                      </p:cBhvr>
                                      <p:to>
                                        <p:strVal val="visible"/>
                                      </p:to>
                                    </p:set>
                                    <p:anim calcmode="lin" valueType="num">
                                      <p:cBhvr additive="base">
                                        <p:cTn id="7" dur="500" fill="hold"/>
                                        <p:tgtEl>
                                          <p:spTgt spid="137220"/>
                                        </p:tgtEl>
                                        <p:attrNameLst>
                                          <p:attrName>ppt_x</p:attrName>
                                        </p:attrNameLst>
                                      </p:cBhvr>
                                      <p:tavLst>
                                        <p:tav tm="0">
                                          <p:val>
                                            <p:strVal val="#ppt_x"/>
                                          </p:val>
                                        </p:tav>
                                        <p:tav tm="100000">
                                          <p:val>
                                            <p:strVal val="#ppt_x"/>
                                          </p:val>
                                        </p:tav>
                                      </p:tavLst>
                                    </p:anim>
                                    <p:anim calcmode="lin" valueType="num">
                                      <p:cBhvr additive="base">
                                        <p:cTn id="8" dur="500" fill="hold"/>
                                        <p:tgtEl>
                                          <p:spTgt spid="13722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37222"/>
                                        </p:tgtEl>
                                        <p:attrNameLst>
                                          <p:attrName>style.visibility</p:attrName>
                                        </p:attrNameLst>
                                      </p:cBhvr>
                                      <p:to>
                                        <p:strVal val="visible"/>
                                      </p:to>
                                    </p:set>
                                    <p:animEffect transition="in" filter="fade">
                                      <p:cBhvr>
                                        <p:cTn id="13" dur="1000"/>
                                        <p:tgtEl>
                                          <p:spTgt spid="137222"/>
                                        </p:tgtEl>
                                      </p:cBhvr>
                                    </p:animEffect>
                                    <p:anim calcmode="lin" valueType="num">
                                      <p:cBhvr>
                                        <p:cTn id="14" dur="1000" fill="hold"/>
                                        <p:tgtEl>
                                          <p:spTgt spid="137222"/>
                                        </p:tgtEl>
                                        <p:attrNameLst>
                                          <p:attrName>ppt_x</p:attrName>
                                        </p:attrNameLst>
                                      </p:cBhvr>
                                      <p:tavLst>
                                        <p:tav tm="0">
                                          <p:val>
                                            <p:strVal val="#ppt_x"/>
                                          </p:val>
                                        </p:tav>
                                        <p:tav tm="100000">
                                          <p:val>
                                            <p:strVal val="#ppt_x"/>
                                          </p:val>
                                        </p:tav>
                                      </p:tavLst>
                                    </p:anim>
                                    <p:anim calcmode="lin" valueType="num">
                                      <p:cBhvr>
                                        <p:cTn id="15" dur="1000" fill="hold"/>
                                        <p:tgtEl>
                                          <p:spTgt spid="137222"/>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nodeType="clickEffect">
                                  <p:stCondLst>
                                    <p:cond delay="0"/>
                                  </p:stCondLst>
                                  <p:childTnLst>
                                    <p:set>
                                      <p:cBhvr>
                                        <p:cTn id="19" dur="1" fill="hold">
                                          <p:stCondLst>
                                            <p:cond delay="0"/>
                                          </p:stCondLst>
                                        </p:cTn>
                                        <p:tgtEl>
                                          <p:spTgt spid="137224"/>
                                        </p:tgtEl>
                                        <p:attrNameLst>
                                          <p:attrName>style.visibility</p:attrName>
                                        </p:attrNameLst>
                                      </p:cBhvr>
                                      <p:to>
                                        <p:strVal val="visible"/>
                                      </p:to>
                                    </p:set>
                                    <p:animEffect transition="in" filter="wheel(1)">
                                      <p:cBhvr>
                                        <p:cTn id="20" dur="2000"/>
                                        <p:tgtEl>
                                          <p:spTgt spid="1372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http://life.chinaunix.net/bbsfile/forum/month_0605/galton_wNOhwkV9PJjv.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71600" y="1556792"/>
            <a:ext cx="4572000" cy="3429000"/>
          </a:xfrm>
          <a:prstGeom prst="rect">
            <a:avLst/>
          </a:prstGeom>
          <a:noFill/>
          <a:ln>
            <a:noFill/>
          </a:ln>
        </p:spPr>
      </p:pic>
      <p:sp>
        <p:nvSpPr>
          <p:cNvPr id="6" name="矩形 5"/>
          <p:cNvSpPr/>
          <p:nvPr/>
        </p:nvSpPr>
        <p:spPr>
          <a:xfrm>
            <a:off x="467544" y="4941168"/>
            <a:ext cx="3942105" cy="369332"/>
          </a:xfrm>
          <a:prstGeom prst="rect">
            <a:avLst/>
          </a:prstGeom>
        </p:spPr>
        <p:txBody>
          <a:bodyPr wrap="none">
            <a:spAutoFit/>
          </a:bodyPr>
          <a:lstStyle/>
          <a:p>
            <a:r>
              <a:rPr lang="zh-CN" altLang="zh-CN" dirty="0">
                <a:solidFill>
                  <a:srgbClr val="333333"/>
                </a:solidFill>
                <a:latin typeface="Arial" panose="020B0604020202020204" pitchFamily="34" charset="0"/>
                <a:cs typeface="Arial" panose="020B0604020202020204" pitchFamily="34" charset="0"/>
              </a:rPr>
              <a:t>高尔顿钉板，</a:t>
            </a:r>
            <a:r>
              <a:rPr lang="en-US" altLang="zh-CN" dirty="0">
                <a:solidFill>
                  <a:srgbClr val="333333"/>
                </a:solidFill>
                <a:latin typeface="Arial" panose="020B0604020202020204" pitchFamily="34" charset="0"/>
              </a:rPr>
              <a:t>Galton knocked boards</a:t>
            </a:r>
            <a:endParaRPr lang="zh-CN" altLang="en-US" dirty="0"/>
          </a:p>
        </p:txBody>
      </p:sp>
      <p:pic>
        <p:nvPicPr>
          <p:cNvPr id="100356" name="Picture 4" descr="http://d.hiphotos.baidu.com/zhidao/wh%3D600%2C800/sign=89a4fff8a50f4bfb8c859652337f54c8/b03533fa828ba61ea37558484034970a304e5939.jpg"/>
          <p:cNvPicPr>
            <a:picLocks noChangeAspect="1" noChangeArrowheads="1"/>
          </p:cNvPicPr>
          <p:nvPr/>
        </p:nvPicPr>
        <p:blipFill>
          <a:blip r:embed="rId3" cstate="print"/>
          <a:srcRect/>
          <a:stretch>
            <a:fillRect/>
          </a:stretch>
        </p:blipFill>
        <p:spPr bwMode="auto">
          <a:xfrm>
            <a:off x="4427984" y="2132856"/>
            <a:ext cx="4191000" cy="2286000"/>
          </a:xfrm>
          <a:prstGeom prst="rect">
            <a:avLst/>
          </a:prstGeom>
          <a:noFill/>
        </p:spPr>
      </p:pic>
    </p:spTree>
    <p:extLst>
      <p:ext uri="{BB962C8B-B14F-4D97-AF65-F5344CB8AC3E}">
        <p14:creationId xmlns:p14="http://schemas.microsoft.com/office/powerpoint/2010/main" val="3364287602"/>
      </p:ext>
    </p:extLst>
  </p:cSld>
  <p:clrMapOvr>
    <a:masterClrMapping/>
  </p:clrMapOvr>
  <p:transition>
    <p:wipe di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11560" y="548680"/>
            <a:ext cx="5184576" cy="3888432"/>
          </a:xfrm>
        </p:spPr>
        <p:txBody>
          <a:bodyPr>
            <a:normAutofit/>
          </a:bodyPr>
          <a:lstStyle/>
          <a:p>
            <a:pPr marL="0" indent="0">
              <a:lnSpc>
                <a:spcPts val="4000"/>
              </a:lnSpc>
              <a:buNone/>
            </a:pPr>
            <a:r>
              <a:rPr lang="zh-CN" altLang="en-US" sz="2800" b="1" dirty="0" smtClean="0">
                <a:solidFill>
                  <a:srgbClr val="FF0000"/>
                </a:solidFill>
              </a:rPr>
              <a:t>八</a:t>
            </a:r>
            <a:r>
              <a:rPr lang="en-US" altLang="zh-CN" sz="2800" b="1" dirty="0" smtClean="0">
                <a:solidFill>
                  <a:srgbClr val="FF0000"/>
                </a:solidFill>
              </a:rPr>
              <a:t>.</a:t>
            </a:r>
            <a:r>
              <a:rPr lang="zh-CN" altLang="en-US" sz="2800" b="1" dirty="0" smtClean="0">
                <a:solidFill>
                  <a:srgbClr val="FF0000"/>
                </a:solidFill>
              </a:rPr>
              <a:t>应用分析方法，深入研究。</a:t>
            </a:r>
            <a:endParaRPr lang="en-US" altLang="zh-CN" sz="2800" b="1" dirty="0" smtClean="0">
              <a:solidFill>
                <a:srgbClr val="FF0000"/>
              </a:solidFill>
            </a:endParaRPr>
          </a:p>
          <a:p>
            <a:pPr marL="0" indent="0">
              <a:lnSpc>
                <a:spcPts val="4000"/>
              </a:lnSpc>
              <a:buNone/>
            </a:pPr>
            <a:r>
              <a:rPr lang="zh-CN" altLang="zh-CN" sz="2800" b="1" dirty="0" smtClean="0">
                <a:solidFill>
                  <a:srgbClr val="FF0000"/>
                </a:solidFill>
              </a:rPr>
              <a:t>拉普拉斯</a:t>
            </a:r>
            <a:r>
              <a:rPr lang="en-US" altLang="zh-CN" sz="2800" b="1" dirty="0"/>
              <a:t>(Pierre-Simon Laplace,1749</a:t>
            </a:r>
            <a:r>
              <a:rPr lang="zh-CN" altLang="zh-CN" sz="2800" b="1" dirty="0"/>
              <a:t>－</a:t>
            </a:r>
            <a:r>
              <a:rPr lang="en-US" altLang="zh-CN" sz="2800" b="1" dirty="0"/>
              <a:t>1827)</a:t>
            </a:r>
            <a:r>
              <a:rPr lang="zh-CN" altLang="zh-CN" sz="2800" b="1" dirty="0"/>
              <a:t>是</a:t>
            </a:r>
            <a:r>
              <a:rPr lang="en-US" altLang="zh-CN" sz="2800" b="1" dirty="0" err="1"/>
              <a:t>法国</a:t>
            </a:r>
            <a:r>
              <a:rPr lang="zh-CN" altLang="zh-CN" sz="2800" b="1" dirty="0"/>
              <a:t>分析学家、</a:t>
            </a:r>
            <a:r>
              <a:rPr lang="en-US" altLang="zh-CN" sz="2800" b="1" dirty="0" err="1"/>
              <a:t>概率论</a:t>
            </a:r>
            <a:r>
              <a:rPr lang="zh-CN" altLang="zh-CN" sz="2800" b="1" dirty="0"/>
              <a:t>学家和</a:t>
            </a:r>
            <a:r>
              <a:rPr lang="en-US" altLang="zh-CN" sz="2800" b="1" dirty="0" err="1" smtClean="0"/>
              <a:t>物理学家</a:t>
            </a:r>
            <a:r>
              <a:rPr lang="zh-CN" altLang="en-US" sz="2800" b="1" dirty="0" smtClean="0"/>
              <a:t>。</a:t>
            </a:r>
            <a:endParaRPr lang="en-US" altLang="zh-CN" sz="2800" b="1" dirty="0" smtClean="0"/>
          </a:p>
          <a:p>
            <a:pPr marL="0" indent="0">
              <a:lnSpc>
                <a:spcPts val="4000"/>
              </a:lnSpc>
              <a:buNone/>
            </a:pPr>
            <a:r>
              <a:rPr lang="zh-CN" altLang="zh-CN" sz="2800" b="1" dirty="0" smtClean="0"/>
              <a:t>他</a:t>
            </a:r>
            <a:r>
              <a:rPr lang="zh-CN" altLang="zh-CN" sz="2800" b="1" dirty="0"/>
              <a:t>系统总结前人工作的基础上，写出了</a:t>
            </a:r>
            <a:r>
              <a:rPr lang="zh-CN" altLang="zh-CN" sz="2800" b="1" dirty="0">
                <a:solidFill>
                  <a:srgbClr val="FF0000"/>
                </a:solidFill>
              </a:rPr>
              <a:t>《概率的分析理论》</a:t>
            </a:r>
            <a:r>
              <a:rPr lang="zh-CN" altLang="zh-CN" sz="2800" b="1" dirty="0"/>
              <a:t>（</a:t>
            </a:r>
            <a:r>
              <a:rPr lang="en-US" altLang="zh-CN" sz="2800" b="1" dirty="0"/>
              <a:t>1812</a:t>
            </a:r>
            <a:r>
              <a:rPr lang="zh-CN" altLang="zh-CN" sz="2800" b="1" dirty="0"/>
              <a:t>年出版，后又再版</a:t>
            </a:r>
            <a:r>
              <a:rPr lang="en-US" altLang="zh-CN" sz="2800" b="1" dirty="0"/>
              <a:t>6</a:t>
            </a:r>
            <a:r>
              <a:rPr lang="zh-CN" altLang="zh-CN" sz="2800" b="1" dirty="0"/>
              <a:t>次）</a:t>
            </a:r>
            <a:r>
              <a:rPr lang="zh-CN" altLang="zh-CN" sz="2800" dirty="0" smtClean="0"/>
              <a:t>。</a:t>
            </a:r>
            <a:endParaRPr lang="zh-CN" altLang="en-US" sz="2800" dirty="0"/>
          </a:p>
        </p:txBody>
      </p:sp>
      <p:pic>
        <p:nvPicPr>
          <p:cNvPr id="4" name="imgPicture" descr="http://a.hiphotos.baidu.com/baike/c0%3Dbaike80%2C5%2C5%2C80%2C26/sign=f6cf6672fc1f4134f43a0d2c4476feaf/b999a9014c086e064d44c4da03087bf40bd1cbb7.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84168" y="475536"/>
            <a:ext cx="2535389" cy="3168352"/>
          </a:xfrm>
          <a:prstGeom prst="rect">
            <a:avLst/>
          </a:prstGeom>
          <a:noFill/>
          <a:ln>
            <a:noFill/>
          </a:ln>
        </p:spPr>
      </p:pic>
      <p:sp>
        <p:nvSpPr>
          <p:cNvPr id="2" name="矩形 1"/>
          <p:cNvSpPr/>
          <p:nvPr/>
        </p:nvSpPr>
        <p:spPr>
          <a:xfrm>
            <a:off x="6258453" y="3933056"/>
            <a:ext cx="2417650" cy="369332"/>
          </a:xfrm>
          <a:prstGeom prst="rect">
            <a:avLst/>
          </a:prstGeom>
        </p:spPr>
        <p:txBody>
          <a:bodyPr wrap="none">
            <a:spAutoFit/>
          </a:bodyPr>
          <a:lstStyle/>
          <a:p>
            <a:r>
              <a:rPr lang="zh-CN" altLang="en-US" dirty="0" smtClean="0"/>
              <a:t>（</a:t>
            </a:r>
            <a:r>
              <a:rPr lang="en-US" altLang="zh-CN" dirty="0" smtClean="0"/>
              <a:t>Laplace,1749</a:t>
            </a:r>
            <a:r>
              <a:rPr lang="zh-CN" altLang="zh-CN" dirty="0"/>
              <a:t>－</a:t>
            </a:r>
            <a:r>
              <a:rPr lang="en-US" altLang="zh-CN" dirty="0"/>
              <a:t>1827)</a:t>
            </a:r>
            <a:endParaRPr lang="zh-CN" altLang="en-US" dirty="0"/>
          </a:p>
        </p:txBody>
      </p:sp>
      <p:sp>
        <p:nvSpPr>
          <p:cNvPr id="5" name="矩形 4"/>
          <p:cNvSpPr/>
          <p:nvPr/>
        </p:nvSpPr>
        <p:spPr>
          <a:xfrm>
            <a:off x="629848" y="4437112"/>
            <a:ext cx="8007997" cy="2144177"/>
          </a:xfrm>
          <a:prstGeom prst="rect">
            <a:avLst/>
          </a:prstGeom>
        </p:spPr>
        <p:txBody>
          <a:bodyPr wrap="square">
            <a:spAutoFit/>
          </a:bodyPr>
          <a:lstStyle/>
          <a:p>
            <a:pPr>
              <a:lnSpc>
                <a:spcPts val="4000"/>
              </a:lnSpc>
            </a:pPr>
            <a:r>
              <a:rPr lang="zh-CN" altLang="zh-CN" sz="2400" b="1" dirty="0"/>
              <a:t>在这一著作中，</a:t>
            </a:r>
            <a:r>
              <a:rPr lang="zh-CN" altLang="zh-CN" sz="2400" b="1" dirty="0">
                <a:solidFill>
                  <a:srgbClr val="FF0000"/>
                </a:solidFill>
              </a:rPr>
              <a:t>首次明确规定了概率的古典定义</a:t>
            </a:r>
            <a:r>
              <a:rPr lang="zh-CN" altLang="zh-CN" sz="2400" b="1" dirty="0"/>
              <a:t>，通常称为古典概率，并在概率论中引入更有力的分析工具，从而实现了概率论</a:t>
            </a:r>
            <a:r>
              <a:rPr lang="zh-CN" altLang="zh-CN" sz="2400" b="1" dirty="0">
                <a:solidFill>
                  <a:srgbClr val="FF0000"/>
                </a:solidFill>
              </a:rPr>
              <a:t>由单纯的组合计算到分析方法的过度</a:t>
            </a:r>
            <a:r>
              <a:rPr lang="zh-CN" altLang="zh-CN" sz="2400" b="1" dirty="0"/>
              <a:t>，将概率论推向新的发展阶段</a:t>
            </a:r>
            <a:r>
              <a:rPr lang="zh-CN" altLang="zh-CN" sz="2400" b="1" dirty="0" smtClean="0"/>
              <a:t>。</a:t>
            </a:r>
            <a:r>
              <a:rPr lang="zh-CN" altLang="en-US" sz="2400" b="1" dirty="0" smtClean="0">
                <a:solidFill>
                  <a:schemeClr val="tx2"/>
                </a:solidFill>
              </a:rPr>
              <a:t>拉普拉斯变换</a:t>
            </a:r>
            <a:endParaRPr lang="zh-CN" altLang="en-US" sz="2400" b="1" dirty="0">
              <a:solidFill>
                <a:schemeClr val="tx2"/>
              </a:solidFill>
            </a:endParaRPr>
          </a:p>
        </p:txBody>
      </p:sp>
    </p:spTree>
    <p:extLst>
      <p:ext uri="{BB962C8B-B14F-4D97-AF65-F5344CB8AC3E}">
        <p14:creationId xmlns:p14="http://schemas.microsoft.com/office/powerpoint/2010/main" val="3084839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TextBox 4"/>
          <p:cNvSpPr txBox="1">
            <a:spLocks noChangeArrowheads="1"/>
          </p:cNvSpPr>
          <p:nvPr/>
        </p:nvSpPr>
        <p:spPr bwMode="auto">
          <a:xfrm>
            <a:off x="1187624" y="1843013"/>
            <a:ext cx="1970716" cy="2451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1272" tIns="40636" rIns="81272" bIns="40636">
            <a:spAutoFit/>
          </a:bodyPr>
          <a:lstStyle>
            <a:lvl1pPr eaLnBrk="0" hangingPunct="0">
              <a:defRPr sz="2000">
                <a:solidFill>
                  <a:schemeClr val="tx1"/>
                </a:solidFill>
                <a:latin typeface="Calibri" pitchFamily="34" charset="0"/>
                <a:ea typeface="宋体" charset="-122"/>
              </a:defRPr>
            </a:lvl1pPr>
            <a:lvl2pPr marL="742950" indent="-285750" eaLnBrk="0" hangingPunct="0">
              <a:defRPr sz="2000">
                <a:solidFill>
                  <a:schemeClr val="tx1"/>
                </a:solidFill>
                <a:latin typeface="Calibri" pitchFamily="34" charset="0"/>
                <a:ea typeface="宋体" charset="-122"/>
              </a:defRPr>
            </a:lvl2pPr>
            <a:lvl3pPr marL="1143000" indent="-228600" eaLnBrk="0" hangingPunct="0">
              <a:defRPr sz="2000">
                <a:solidFill>
                  <a:schemeClr val="tx1"/>
                </a:solidFill>
                <a:latin typeface="Calibri" pitchFamily="34" charset="0"/>
                <a:ea typeface="宋体" charset="-122"/>
              </a:defRPr>
            </a:lvl3pPr>
            <a:lvl4pPr marL="1600200" indent="-228600" eaLnBrk="0" hangingPunct="0">
              <a:defRPr sz="2000">
                <a:solidFill>
                  <a:schemeClr val="tx1"/>
                </a:solidFill>
                <a:latin typeface="Calibri" pitchFamily="34" charset="0"/>
                <a:ea typeface="宋体" charset="-122"/>
              </a:defRPr>
            </a:lvl4pPr>
            <a:lvl5pPr eaLnBrk="0" hangingPunct="0">
              <a:defRPr sz="2000">
                <a:solidFill>
                  <a:schemeClr val="tx1"/>
                </a:solidFill>
                <a:latin typeface="Calibri" pitchFamily="34" charset="0"/>
                <a:ea typeface="宋体" charset="-122"/>
              </a:defRPr>
            </a:lvl5pPr>
            <a:lvl6pPr marL="2514600" indent="-228600" defTabSz="1028700" eaLnBrk="0" fontAlgn="base" hangingPunct="0">
              <a:spcBef>
                <a:spcPct val="0"/>
              </a:spcBef>
              <a:spcAft>
                <a:spcPct val="0"/>
              </a:spcAft>
              <a:defRPr sz="2000">
                <a:solidFill>
                  <a:schemeClr val="tx1"/>
                </a:solidFill>
                <a:latin typeface="Calibri" pitchFamily="34" charset="0"/>
                <a:ea typeface="宋体" charset="-122"/>
              </a:defRPr>
            </a:lvl6pPr>
            <a:lvl7pPr marL="2971800" indent="-228600" defTabSz="1028700" eaLnBrk="0" fontAlgn="base" hangingPunct="0">
              <a:spcBef>
                <a:spcPct val="0"/>
              </a:spcBef>
              <a:spcAft>
                <a:spcPct val="0"/>
              </a:spcAft>
              <a:defRPr sz="2000">
                <a:solidFill>
                  <a:schemeClr val="tx1"/>
                </a:solidFill>
                <a:latin typeface="Calibri" pitchFamily="34" charset="0"/>
                <a:ea typeface="宋体" charset="-122"/>
              </a:defRPr>
            </a:lvl7pPr>
            <a:lvl8pPr marL="3429000" indent="-228600" defTabSz="1028700" eaLnBrk="0" fontAlgn="base" hangingPunct="0">
              <a:spcBef>
                <a:spcPct val="0"/>
              </a:spcBef>
              <a:spcAft>
                <a:spcPct val="0"/>
              </a:spcAft>
              <a:defRPr sz="2000">
                <a:solidFill>
                  <a:schemeClr val="tx1"/>
                </a:solidFill>
                <a:latin typeface="Calibri" pitchFamily="34" charset="0"/>
                <a:ea typeface="宋体" charset="-122"/>
              </a:defRPr>
            </a:lvl8pPr>
            <a:lvl9pPr marL="3886200" indent="-228600" defTabSz="1028700" eaLnBrk="0" fontAlgn="base" hangingPunct="0">
              <a:spcBef>
                <a:spcPct val="0"/>
              </a:spcBef>
              <a:spcAft>
                <a:spcPct val="0"/>
              </a:spcAft>
              <a:defRPr sz="2000">
                <a:solidFill>
                  <a:schemeClr val="tx1"/>
                </a:solidFill>
                <a:latin typeface="Calibri" pitchFamily="34" charset="0"/>
                <a:ea typeface="宋体" charset="-122"/>
              </a:defRPr>
            </a:lvl9pPr>
          </a:lstStyle>
          <a:p>
            <a:pPr eaLnBrk="1" hangingPunct="1"/>
            <a:r>
              <a:rPr lang="en-US" altLang="zh-CN" sz="15400" dirty="0">
                <a:solidFill>
                  <a:srgbClr val="00B0F0"/>
                </a:solidFill>
                <a:latin typeface="Latha" pitchFamily="34" charset="0"/>
                <a:cs typeface="Latha" pitchFamily="34" charset="0"/>
              </a:rPr>
              <a:t>[</a:t>
            </a:r>
            <a:r>
              <a:rPr lang="en-US" altLang="zh-CN" sz="15400" dirty="0">
                <a:solidFill>
                  <a:srgbClr val="00B0F0"/>
                </a:solidFill>
                <a:latin typeface="FrankRuehl" pitchFamily="34" charset="-79"/>
                <a:cs typeface="FrankRuehl" pitchFamily="34" charset="-79"/>
              </a:rPr>
              <a:t>2</a:t>
            </a:r>
            <a:r>
              <a:rPr lang="en-US" altLang="zh-CN" sz="15400" dirty="0">
                <a:solidFill>
                  <a:srgbClr val="00B0F0"/>
                </a:solidFill>
                <a:latin typeface="Latha" pitchFamily="34" charset="0"/>
                <a:cs typeface="Latha" pitchFamily="34" charset="0"/>
              </a:rPr>
              <a:t>]</a:t>
            </a:r>
            <a:endParaRPr lang="zh-CN" altLang="en-US" sz="15400" dirty="0">
              <a:solidFill>
                <a:srgbClr val="00B0F0"/>
              </a:solidFill>
              <a:latin typeface="Latha" pitchFamily="34" charset="0"/>
              <a:cs typeface="Latha" pitchFamily="34" charset="0"/>
            </a:endParaRPr>
          </a:p>
        </p:txBody>
      </p:sp>
      <p:sp>
        <p:nvSpPr>
          <p:cNvPr id="26628" name="TextBox 5"/>
          <p:cNvSpPr txBox="1">
            <a:spLocks noChangeArrowheads="1"/>
          </p:cNvSpPr>
          <p:nvPr/>
        </p:nvSpPr>
        <p:spPr bwMode="auto">
          <a:xfrm>
            <a:off x="2555776" y="3153834"/>
            <a:ext cx="819437" cy="46165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31" tIns="45715" rIns="91431" bIns="45715">
            <a:spAutoFit/>
          </a:bodyPr>
          <a:lstStyle>
            <a:lvl1pPr eaLnBrk="0" hangingPunct="0">
              <a:defRPr sz="2000">
                <a:solidFill>
                  <a:schemeClr val="tx1"/>
                </a:solidFill>
                <a:latin typeface="Calibri" pitchFamily="34" charset="0"/>
                <a:ea typeface="宋体" charset="-122"/>
              </a:defRPr>
            </a:lvl1pPr>
            <a:lvl2pPr marL="742950" indent="-285750" eaLnBrk="0" hangingPunct="0">
              <a:defRPr sz="2000">
                <a:solidFill>
                  <a:schemeClr val="tx1"/>
                </a:solidFill>
                <a:latin typeface="Calibri" pitchFamily="34" charset="0"/>
                <a:ea typeface="宋体" charset="-122"/>
              </a:defRPr>
            </a:lvl2pPr>
            <a:lvl3pPr marL="1143000" indent="-228600" eaLnBrk="0" hangingPunct="0">
              <a:defRPr sz="2000">
                <a:solidFill>
                  <a:schemeClr val="tx1"/>
                </a:solidFill>
                <a:latin typeface="Calibri" pitchFamily="34" charset="0"/>
                <a:ea typeface="宋体" charset="-122"/>
              </a:defRPr>
            </a:lvl3pPr>
            <a:lvl4pPr marL="1600200" indent="-228600" eaLnBrk="0" hangingPunct="0">
              <a:defRPr sz="2000">
                <a:solidFill>
                  <a:schemeClr val="tx1"/>
                </a:solidFill>
                <a:latin typeface="Calibri" pitchFamily="34" charset="0"/>
                <a:ea typeface="宋体" charset="-122"/>
              </a:defRPr>
            </a:lvl4pPr>
            <a:lvl5pPr eaLnBrk="0" hangingPunct="0">
              <a:defRPr sz="2000">
                <a:solidFill>
                  <a:schemeClr val="tx1"/>
                </a:solidFill>
                <a:latin typeface="Calibri" pitchFamily="34" charset="0"/>
                <a:ea typeface="宋体" charset="-122"/>
              </a:defRPr>
            </a:lvl5pPr>
            <a:lvl6pPr marL="2514600" indent="-228600" defTabSz="1028700" eaLnBrk="0" fontAlgn="base" hangingPunct="0">
              <a:spcBef>
                <a:spcPct val="0"/>
              </a:spcBef>
              <a:spcAft>
                <a:spcPct val="0"/>
              </a:spcAft>
              <a:defRPr sz="2000">
                <a:solidFill>
                  <a:schemeClr val="tx1"/>
                </a:solidFill>
                <a:latin typeface="Calibri" pitchFamily="34" charset="0"/>
                <a:ea typeface="宋体" charset="-122"/>
              </a:defRPr>
            </a:lvl6pPr>
            <a:lvl7pPr marL="2971800" indent="-228600" defTabSz="1028700" eaLnBrk="0" fontAlgn="base" hangingPunct="0">
              <a:spcBef>
                <a:spcPct val="0"/>
              </a:spcBef>
              <a:spcAft>
                <a:spcPct val="0"/>
              </a:spcAft>
              <a:defRPr sz="2000">
                <a:solidFill>
                  <a:schemeClr val="tx1"/>
                </a:solidFill>
                <a:latin typeface="Calibri" pitchFamily="34" charset="0"/>
                <a:ea typeface="宋体" charset="-122"/>
              </a:defRPr>
            </a:lvl7pPr>
            <a:lvl8pPr marL="3429000" indent="-228600" defTabSz="1028700" eaLnBrk="0" fontAlgn="base" hangingPunct="0">
              <a:spcBef>
                <a:spcPct val="0"/>
              </a:spcBef>
              <a:spcAft>
                <a:spcPct val="0"/>
              </a:spcAft>
              <a:defRPr sz="2000">
                <a:solidFill>
                  <a:schemeClr val="tx1"/>
                </a:solidFill>
                <a:latin typeface="Calibri" pitchFamily="34" charset="0"/>
                <a:ea typeface="宋体" charset="-122"/>
              </a:defRPr>
            </a:lvl8pPr>
            <a:lvl9pPr marL="3886200" indent="-228600" defTabSz="1028700" eaLnBrk="0" fontAlgn="base" hangingPunct="0">
              <a:spcBef>
                <a:spcPct val="0"/>
              </a:spcBef>
              <a:spcAft>
                <a:spcPct val="0"/>
              </a:spcAft>
              <a:defRPr sz="2000">
                <a:solidFill>
                  <a:schemeClr val="tx1"/>
                </a:solidFill>
                <a:latin typeface="Calibri" pitchFamily="34" charset="0"/>
                <a:ea typeface="宋体" charset="-122"/>
              </a:defRPr>
            </a:lvl9pPr>
          </a:lstStyle>
          <a:p>
            <a:pPr eaLnBrk="1" hangingPunct="1"/>
            <a:r>
              <a:rPr lang="en-US" altLang="zh-CN" sz="2400" dirty="0">
                <a:solidFill>
                  <a:srgbClr val="00B0F0"/>
                </a:solidFill>
                <a:latin typeface="Impact" pitchFamily="34" charset="0"/>
              </a:rPr>
              <a:t>BUPT</a:t>
            </a:r>
            <a:endParaRPr lang="zh-CN" altLang="en-US" sz="2400" dirty="0">
              <a:solidFill>
                <a:srgbClr val="00B0F0"/>
              </a:solidFill>
              <a:latin typeface="Impact" pitchFamily="34" charset="0"/>
            </a:endParaRPr>
          </a:p>
        </p:txBody>
      </p:sp>
      <p:sp>
        <p:nvSpPr>
          <p:cNvPr id="5" name="矩形 4"/>
          <p:cNvSpPr/>
          <p:nvPr/>
        </p:nvSpPr>
        <p:spPr>
          <a:xfrm>
            <a:off x="3707904" y="2774247"/>
            <a:ext cx="2934120" cy="913062"/>
          </a:xfrm>
          <a:prstGeom prst="rect">
            <a:avLst/>
          </a:prstGeom>
        </p:spPr>
        <p:txBody>
          <a:bodyPr wrap="none" lIns="81272" tIns="40636" rIns="81272" bIns="40636">
            <a:spAutoFit/>
          </a:bodyPr>
          <a:lstStyle/>
          <a:p>
            <a:pPr>
              <a:defRPr/>
            </a:pPr>
            <a:r>
              <a:rPr lang="zh-CN" altLang="en-US" sz="5400" b="1" dirty="0" smtClean="0">
                <a:solidFill>
                  <a:srgbClr val="00B0F0"/>
                </a:solidFill>
                <a:latin typeface="微软雅黑" pitchFamily="34" charset="-122"/>
                <a:ea typeface="微软雅黑" pitchFamily="34" charset="-122"/>
              </a:rPr>
              <a:t>概率定义</a:t>
            </a:r>
            <a:endParaRPr lang="zh-CN" altLang="en-US" sz="5400" b="1" dirty="0">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77970810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p:cNvSpPr>
                <a:spLocks noGrp="1"/>
              </p:cNvSpPr>
              <p:nvPr>
                <p:ph idx="1"/>
              </p:nvPr>
            </p:nvSpPr>
            <p:spPr>
              <a:xfrm>
                <a:off x="539552" y="476672"/>
                <a:ext cx="8229600" cy="5904656"/>
              </a:xfrm>
            </p:spPr>
            <p:txBody>
              <a:bodyPr>
                <a:noAutofit/>
              </a:bodyPr>
              <a:lstStyle/>
              <a:p>
                <a:pPr marL="0" indent="0">
                  <a:lnSpc>
                    <a:spcPct val="150000"/>
                  </a:lnSpc>
                  <a:buNone/>
                </a:pPr>
                <a:r>
                  <a:rPr lang="en-US" altLang="zh-CN" sz="2400" b="1" dirty="0" smtClean="0">
                    <a:solidFill>
                      <a:srgbClr val="FF0000"/>
                    </a:solidFill>
                  </a:rPr>
                  <a:t>1.</a:t>
                </a:r>
                <a:r>
                  <a:rPr lang="zh-CN" altLang="zh-CN" sz="2400" b="1" dirty="0" smtClean="0">
                    <a:solidFill>
                      <a:srgbClr val="FF0000"/>
                    </a:solidFill>
                  </a:rPr>
                  <a:t>古典概率</a:t>
                </a:r>
                <a:r>
                  <a:rPr lang="zh-CN" altLang="zh-CN" sz="2400" b="1" dirty="0" smtClean="0"/>
                  <a:t>：</a:t>
                </a:r>
                <a:endParaRPr lang="en-US" altLang="zh-CN" sz="2400" b="1" dirty="0" smtClean="0"/>
              </a:p>
              <a:p>
                <a:pPr marL="0" indent="0">
                  <a:lnSpc>
                    <a:spcPct val="150000"/>
                  </a:lnSpc>
                  <a:buNone/>
                </a:pPr>
                <a:r>
                  <a:rPr lang="zh-CN" altLang="zh-CN" sz="2400" b="1" dirty="0" smtClean="0"/>
                  <a:t>随机试验</a:t>
                </a:r>
                <a:r>
                  <a:rPr lang="zh-CN" altLang="en-US" sz="2400" b="1" dirty="0" smtClean="0"/>
                  <a:t>：</a:t>
                </a:r>
                <a:r>
                  <a:rPr lang="zh-CN" altLang="zh-CN" sz="2400" b="1" dirty="0" smtClean="0"/>
                  <a:t>所</a:t>
                </a:r>
                <a:r>
                  <a:rPr lang="zh-CN" altLang="en-US" sz="2400" b="1" dirty="0" smtClean="0"/>
                  <a:t>有</a:t>
                </a:r>
                <a:r>
                  <a:rPr lang="zh-CN" altLang="zh-CN" sz="2400" b="1" dirty="0" smtClean="0"/>
                  <a:t>可能结果</a:t>
                </a:r>
                <a:r>
                  <a:rPr lang="zh-CN" altLang="en-US" sz="2400" b="1" dirty="0" smtClean="0"/>
                  <a:t>（基本事件、样本点）</a:t>
                </a:r>
                <a:r>
                  <a:rPr lang="zh-CN" altLang="zh-CN" sz="2400" b="1" dirty="0" smtClean="0"/>
                  <a:t>为</a:t>
                </a:r>
                <a:r>
                  <a:rPr lang="zh-CN" altLang="zh-CN" sz="2400" b="1" dirty="0">
                    <a:solidFill>
                      <a:srgbClr val="FF0000"/>
                    </a:solidFill>
                  </a:rPr>
                  <a:t>有限</a:t>
                </a:r>
                <a:r>
                  <a:rPr lang="zh-CN" altLang="zh-CN" sz="2400" b="1" dirty="0" smtClean="0">
                    <a:solidFill>
                      <a:srgbClr val="FF0000"/>
                    </a:solidFill>
                  </a:rPr>
                  <a:t>个</a:t>
                </a:r>
                <a:r>
                  <a:rPr lang="zh-CN" altLang="en-US" sz="2400" b="1" dirty="0" smtClean="0">
                    <a:solidFill>
                      <a:srgbClr val="FF0000"/>
                    </a:solidFill>
                  </a:rPr>
                  <a:t>，且</a:t>
                </a:r>
                <a:r>
                  <a:rPr lang="zh-CN" altLang="zh-CN" sz="2400" b="1" dirty="0" smtClean="0">
                    <a:solidFill>
                      <a:srgbClr val="FF0000"/>
                    </a:solidFill>
                  </a:rPr>
                  <a:t>等可能</a:t>
                </a:r>
                <a:r>
                  <a:rPr lang="zh-CN" altLang="zh-CN" sz="2400" b="1" dirty="0" smtClean="0"/>
                  <a:t>。</a:t>
                </a:r>
                <a:endParaRPr lang="en-US" altLang="zh-CN" sz="2400" b="1" dirty="0" smtClean="0"/>
              </a:p>
              <a:p>
                <a:pPr marL="0" indent="0">
                  <a:lnSpc>
                    <a:spcPct val="150000"/>
                  </a:lnSpc>
                  <a:buNone/>
                </a:pPr>
                <a:r>
                  <a:rPr lang="zh-CN" altLang="en-US" sz="2400" b="1" dirty="0" smtClean="0"/>
                  <a:t>所有可能结果组成的集合称为基本事件空间（</a:t>
                </a:r>
                <a:r>
                  <a:rPr lang="zh-CN" altLang="zh-CN" sz="2400" b="1" dirty="0"/>
                  <a:t>样本空间</a:t>
                </a:r>
                <a:r>
                  <a:rPr lang="zh-CN" altLang="en-US" sz="2400" b="1" dirty="0" smtClean="0"/>
                  <a:t>），</a:t>
                </a:r>
                <a:r>
                  <a:rPr lang="zh-CN" altLang="zh-CN" sz="2400" b="1" dirty="0" smtClean="0"/>
                  <a:t>由</a:t>
                </a:r>
                <a:r>
                  <a:rPr lang="zh-CN" altLang="zh-CN" sz="2400" b="1" dirty="0"/>
                  <a:t>有限</a:t>
                </a:r>
                <a:r>
                  <a:rPr lang="zh-CN" altLang="zh-CN" sz="2400" b="1" dirty="0" smtClean="0"/>
                  <a:t>个基本事件</a:t>
                </a:r>
                <a:r>
                  <a:rPr lang="zh-CN" altLang="zh-CN" sz="2400" b="1" dirty="0"/>
                  <a:t>组成</a:t>
                </a:r>
                <a:r>
                  <a:rPr lang="zh-CN" altLang="zh-CN" sz="2400" b="1" dirty="0" smtClean="0"/>
                  <a:t>，</a:t>
                </a:r>
                <a:r>
                  <a:rPr lang="zh-CN" altLang="en-US" sz="2400" b="1" dirty="0" smtClean="0"/>
                  <a:t>元素总</a:t>
                </a:r>
                <a:r>
                  <a:rPr lang="zh-CN" altLang="zh-CN" sz="2400" b="1" dirty="0" smtClean="0"/>
                  <a:t>数</a:t>
                </a:r>
                <a:r>
                  <a:rPr lang="zh-CN" altLang="zh-CN" sz="2400" b="1" dirty="0"/>
                  <a:t>为</a:t>
                </a:r>
                <a:r>
                  <a:rPr lang="en-US" altLang="zh-CN" sz="2400" b="1" dirty="0"/>
                  <a:t>n</a:t>
                </a:r>
                <a:r>
                  <a:rPr lang="zh-CN" altLang="zh-CN" sz="2400" b="1" dirty="0"/>
                  <a:t>个</a:t>
                </a:r>
                <a:r>
                  <a:rPr lang="zh-CN" altLang="zh-CN" sz="2400" b="1" dirty="0" smtClean="0"/>
                  <a:t>。</a:t>
                </a:r>
                <a:endParaRPr lang="en-US" altLang="zh-CN" sz="2400" b="1" dirty="0" smtClean="0"/>
              </a:p>
              <a:p>
                <a:pPr marL="0" indent="0">
                  <a:lnSpc>
                    <a:spcPct val="150000"/>
                  </a:lnSpc>
                  <a:buNone/>
                </a:pPr>
                <a:r>
                  <a:rPr lang="zh-CN" altLang="zh-CN" sz="2400" b="1" dirty="0" smtClean="0"/>
                  <a:t>事件</a:t>
                </a:r>
                <a:r>
                  <a:rPr lang="en-US" altLang="zh-CN" sz="2400" b="1" dirty="0"/>
                  <a:t>A</a:t>
                </a:r>
                <a:r>
                  <a:rPr lang="zh-CN" altLang="zh-CN" sz="2400" b="1" dirty="0"/>
                  <a:t>包含</a:t>
                </a:r>
                <a:r>
                  <a:rPr lang="en-US" altLang="zh-CN" sz="2400" b="1" dirty="0"/>
                  <a:t>m</a:t>
                </a:r>
                <a:r>
                  <a:rPr lang="zh-CN" altLang="zh-CN" sz="2400" b="1" dirty="0" smtClean="0"/>
                  <a:t>个基本事件</a:t>
                </a:r>
                <a:r>
                  <a:rPr lang="zh-CN" altLang="zh-CN" sz="2400" b="1" dirty="0"/>
                  <a:t>，则定义</a:t>
                </a:r>
                <a:r>
                  <a:rPr lang="en-US" altLang="zh-CN" sz="2400" b="1" dirty="0"/>
                  <a:t>A</a:t>
                </a:r>
                <a:r>
                  <a:rPr lang="zh-CN" altLang="zh-CN" sz="2400" b="1" dirty="0"/>
                  <a:t>的概率为</a:t>
                </a:r>
                <a14:m>
                  <m:oMath xmlns:m="http://schemas.openxmlformats.org/officeDocument/2006/math">
                    <m:r>
                      <a:rPr lang="en-US" altLang="zh-CN" sz="2400" b="1" i="0" smtClean="0">
                        <a:latin typeface="Cambria Math" panose="02040503050406030204" pitchFamily="18" charset="0"/>
                      </a:rPr>
                      <m:t>                               </m:t>
                    </m:r>
                    <m:r>
                      <a:rPr lang="en-US" altLang="zh-CN" sz="2400" b="1" i="1">
                        <a:latin typeface="Cambria Math" panose="02040503050406030204" pitchFamily="18" charset="0"/>
                      </a:rPr>
                      <m:t>𝐏</m:t>
                    </m:r>
                    <m:d>
                      <m:dPr>
                        <m:ctrlPr>
                          <a:rPr lang="zh-CN" altLang="zh-CN" sz="2400" b="1" i="1">
                            <a:latin typeface="Cambria Math" panose="02040503050406030204" pitchFamily="18" charset="0"/>
                          </a:rPr>
                        </m:ctrlPr>
                      </m:dPr>
                      <m:e>
                        <m:r>
                          <a:rPr lang="en-US" altLang="zh-CN" sz="2400" b="1" i="1">
                            <a:latin typeface="Cambria Math" panose="02040503050406030204" pitchFamily="18" charset="0"/>
                          </a:rPr>
                          <m:t>𝑨</m:t>
                        </m:r>
                      </m:e>
                    </m:d>
                    <m:r>
                      <a:rPr lang="en-US" altLang="zh-CN" sz="2400" b="1">
                        <a:latin typeface="Cambria Math" panose="02040503050406030204" pitchFamily="18" charset="0"/>
                      </a:rPr>
                      <m:t>=</m:t>
                    </m:r>
                    <m:f>
                      <m:fPr>
                        <m:ctrlPr>
                          <a:rPr lang="zh-CN" altLang="zh-CN" sz="2400" b="1" i="1">
                            <a:latin typeface="Cambria Math" panose="02040503050406030204" pitchFamily="18" charset="0"/>
                          </a:rPr>
                        </m:ctrlPr>
                      </m:fPr>
                      <m:num>
                        <m:r>
                          <a:rPr lang="en-US" altLang="zh-CN" sz="2400" b="1" i="1">
                            <a:latin typeface="Cambria Math" panose="02040503050406030204" pitchFamily="18" charset="0"/>
                          </a:rPr>
                          <m:t>𝒎</m:t>
                        </m:r>
                      </m:num>
                      <m:den>
                        <m:r>
                          <a:rPr lang="en-US" altLang="zh-CN" sz="2400" b="1" i="1">
                            <a:latin typeface="Cambria Math" panose="02040503050406030204" pitchFamily="18" charset="0"/>
                          </a:rPr>
                          <m:t>𝒏</m:t>
                        </m:r>
                      </m:den>
                    </m:f>
                  </m:oMath>
                </a14:m>
                <a:endParaRPr lang="en-US" altLang="zh-CN" sz="2400" b="1" dirty="0" smtClean="0"/>
              </a:p>
              <a:p>
                <a:pPr marL="0" indent="0">
                  <a:lnSpc>
                    <a:spcPct val="150000"/>
                  </a:lnSpc>
                  <a:buNone/>
                </a:pPr>
                <a:r>
                  <a:rPr lang="zh-CN" altLang="en-US" sz="2400" b="1" dirty="0" smtClean="0"/>
                  <a:t>即</a:t>
                </a:r>
                <a:r>
                  <a:rPr lang="en-US" altLang="zh-CN" sz="2400" b="1" dirty="0" smtClean="0"/>
                  <a:t>A</a:t>
                </a:r>
                <a:r>
                  <a:rPr lang="zh-CN" altLang="en-US" sz="2400" b="1" dirty="0" smtClean="0"/>
                  <a:t>包含基本事件数除以基本事件总数。</a:t>
                </a:r>
                <a:endParaRPr lang="en-US" altLang="zh-CN" sz="2400" b="1" dirty="0" smtClean="0"/>
              </a:p>
              <a:p>
                <a:pPr marL="0" indent="0">
                  <a:lnSpc>
                    <a:spcPct val="150000"/>
                  </a:lnSpc>
                  <a:buNone/>
                </a:pPr>
                <a:r>
                  <a:rPr lang="zh-CN" altLang="zh-CN" sz="2400" b="1" dirty="0" smtClean="0"/>
                  <a:t>由</a:t>
                </a:r>
                <a:r>
                  <a:rPr lang="zh-CN" altLang="zh-CN" sz="2400" b="1" dirty="0"/>
                  <a:t>拉普拉斯给出的古典概率定义。</a:t>
                </a:r>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539552" y="476672"/>
                <a:ext cx="8229600" cy="5904656"/>
              </a:xfrm>
              <a:blipFill rotWithShape="0">
                <a:blip r:embed="rId2"/>
                <a:stretch>
                  <a:fillRect l="-1185" r="-37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99542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 calcmode="lin" valueType="num">
                                      <p:cBhvr additive="base">
                                        <p:cTn id="1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 calcmode="lin" valueType="num">
                                      <p:cBhvr additive="base">
                                        <p:cTn id="1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p:cNvSpPr>
                <a:spLocks noGrp="1"/>
              </p:cNvSpPr>
              <p:nvPr>
                <p:ph idx="1"/>
              </p:nvPr>
            </p:nvSpPr>
            <p:spPr>
              <a:xfrm>
                <a:off x="539552" y="476672"/>
                <a:ext cx="8229600" cy="6264696"/>
              </a:xfrm>
            </p:spPr>
            <p:txBody>
              <a:bodyPr>
                <a:noAutofit/>
              </a:bodyPr>
              <a:lstStyle/>
              <a:p>
                <a:pPr marL="0" indent="0">
                  <a:lnSpc>
                    <a:spcPts val="4200"/>
                  </a:lnSpc>
                  <a:buNone/>
                </a:pPr>
                <a:r>
                  <a:rPr lang="en-US" altLang="zh-CN" sz="2800" b="1" dirty="0" smtClean="0">
                    <a:solidFill>
                      <a:srgbClr val="FF0000"/>
                    </a:solidFill>
                  </a:rPr>
                  <a:t>2.</a:t>
                </a:r>
                <a:r>
                  <a:rPr lang="zh-CN" altLang="zh-CN" sz="2800" b="1" dirty="0" smtClean="0">
                    <a:solidFill>
                      <a:srgbClr val="FF0000"/>
                    </a:solidFill>
                  </a:rPr>
                  <a:t>几何概率</a:t>
                </a:r>
                <a:r>
                  <a:rPr lang="zh-CN" altLang="zh-CN" sz="2800" b="1" dirty="0" smtClean="0"/>
                  <a:t>：</a:t>
                </a:r>
                <a:endParaRPr lang="en-US" altLang="zh-CN" sz="2800" b="1" dirty="0" smtClean="0"/>
              </a:p>
              <a:p>
                <a:pPr marL="0" indent="0">
                  <a:lnSpc>
                    <a:spcPts val="4200"/>
                  </a:lnSpc>
                  <a:buNone/>
                </a:pPr>
                <a:r>
                  <a:rPr lang="zh-CN" altLang="en-US" sz="2800" b="1" dirty="0" smtClean="0"/>
                  <a:t>随机试验：所有结果无限个，等可能。</a:t>
                </a:r>
                <a:endParaRPr lang="en-US" altLang="zh-CN" sz="2800" b="1" dirty="0" smtClean="0"/>
              </a:p>
              <a:p>
                <a:pPr marL="0" indent="0">
                  <a:lnSpc>
                    <a:spcPts val="4200"/>
                  </a:lnSpc>
                  <a:buNone/>
                </a:pPr>
                <a:r>
                  <a:rPr lang="zh-CN" altLang="en-US" sz="2800" b="1" dirty="0" smtClean="0"/>
                  <a:t>样本空间</a:t>
                </a:r>
                <a14:m>
                  <m:oMath xmlns:m="http://schemas.openxmlformats.org/officeDocument/2006/math">
                    <m:r>
                      <a:rPr lang="en-US" altLang="zh-CN" sz="2800" b="1" i="1">
                        <a:latin typeface="Cambria Math" panose="02040503050406030204" pitchFamily="18" charset="0"/>
                      </a:rPr>
                      <m:t>𝛀</m:t>
                    </m:r>
                  </m:oMath>
                </a14:m>
                <a:r>
                  <a:rPr lang="zh-CN" altLang="en-US" sz="2800" b="1" dirty="0" smtClean="0"/>
                  <a:t>：所有可能结果的集合。可为区间，平面区域，空间区域等。但长度、面积、体积有限。</a:t>
                </a:r>
                <a:endParaRPr lang="en-US" altLang="zh-CN" sz="2800" b="1" dirty="0" smtClean="0"/>
              </a:p>
              <a:p>
                <a:pPr marL="0" indent="0">
                  <a:lnSpc>
                    <a:spcPts val="4200"/>
                  </a:lnSpc>
                  <a:buNone/>
                </a:pPr>
                <a:r>
                  <a:rPr lang="zh-CN" altLang="zh-CN" sz="2800" b="1" dirty="0" smtClean="0">
                    <a:solidFill>
                      <a:srgbClr val="FF0000"/>
                    </a:solidFill>
                  </a:rPr>
                  <a:t>基本思想</a:t>
                </a:r>
                <a:r>
                  <a:rPr lang="zh-CN" altLang="zh-CN" sz="2800" b="1" dirty="0" smtClean="0"/>
                  <a:t>：</a:t>
                </a:r>
                <a:r>
                  <a:rPr lang="zh-CN" altLang="en-US" sz="2800" b="1" dirty="0" smtClean="0"/>
                  <a:t>例，</a:t>
                </a:r>
                <a:r>
                  <a:rPr lang="zh-CN" altLang="zh-CN" sz="2800" b="1" dirty="0" smtClean="0"/>
                  <a:t>设</a:t>
                </a:r>
                <a14:m>
                  <m:oMath xmlns:m="http://schemas.openxmlformats.org/officeDocument/2006/math">
                    <m:r>
                      <a:rPr lang="en-US" altLang="zh-CN" sz="2800" b="1" i="1">
                        <a:latin typeface="Cambria Math" panose="02040503050406030204" pitchFamily="18" charset="0"/>
                      </a:rPr>
                      <m:t>𝛀</m:t>
                    </m:r>
                  </m:oMath>
                </a14:m>
                <a:r>
                  <a:rPr lang="zh-CN" altLang="zh-CN" sz="2800" b="1" dirty="0"/>
                  <a:t>是平面上一个可</a:t>
                </a:r>
                <a:r>
                  <a:rPr lang="zh-CN" altLang="zh-CN" sz="2800" b="1" dirty="0" smtClean="0"/>
                  <a:t>求</a:t>
                </a:r>
                <a:r>
                  <a:rPr lang="zh-CN" altLang="en-US" sz="2800" b="1" dirty="0" smtClean="0"/>
                  <a:t>面</a:t>
                </a:r>
                <a:r>
                  <a:rPr lang="zh-CN" altLang="zh-CN" sz="2800" b="1" dirty="0" smtClean="0"/>
                  <a:t>积</a:t>
                </a:r>
                <a:r>
                  <a:rPr lang="zh-CN" altLang="zh-CN" sz="2800" b="1" dirty="0"/>
                  <a:t>的区域，设</a:t>
                </a:r>
                <a:r>
                  <a:rPr lang="en-US" altLang="zh-CN" sz="2800" b="1" dirty="0"/>
                  <a:t>A</a:t>
                </a:r>
                <a:r>
                  <a:rPr lang="zh-CN" altLang="zh-CN" sz="2800" b="1" dirty="0"/>
                  <a:t>是</a:t>
                </a:r>
                <a14:m>
                  <m:oMath xmlns:m="http://schemas.openxmlformats.org/officeDocument/2006/math">
                    <m:r>
                      <a:rPr lang="en-US" altLang="zh-CN" sz="2800" b="1" i="1">
                        <a:latin typeface="Cambria Math" panose="02040503050406030204" pitchFamily="18" charset="0"/>
                      </a:rPr>
                      <m:t>𝛀</m:t>
                    </m:r>
                  </m:oMath>
                </a14:m>
                <a:r>
                  <a:rPr lang="zh-CN" altLang="zh-CN" sz="2800" b="1" dirty="0"/>
                  <a:t>的可</a:t>
                </a:r>
                <a:r>
                  <a:rPr lang="zh-CN" altLang="zh-CN" sz="2800" b="1" dirty="0" smtClean="0"/>
                  <a:t>求</a:t>
                </a:r>
                <a:r>
                  <a:rPr lang="zh-CN" altLang="en-US" sz="2800" b="1" dirty="0" smtClean="0"/>
                  <a:t>面</a:t>
                </a:r>
                <a:r>
                  <a:rPr lang="zh-CN" altLang="zh-CN" sz="2800" b="1" dirty="0" smtClean="0"/>
                  <a:t>积</a:t>
                </a:r>
                <a:r>
                  <a:rPr lang="zh-CN" altLang="zh-CN" sz="2800" b="1" dirty="0"/>
                  <a:t>子集，设</a:t>
                </a:r>
                <a14:m>
                  <m:oMath xmlns:m="http://schemas.openxmlformats.org/officeDocument/2006/math">
                    <m:r>
                      <a:rPr lang="en-US" altLang="zh-CN" sz="2800" b="1" i="1">
                        <a:latin typeface="Cambria Math" panose="02040503050406030204" pitchFamily="18" charset="0"/>
                      </a:rPr>
                      <m:t>𝛍</m:t>
                    </m:r>
                    <m:r>
                      <a:rPr lang="en-US" altLang="zh-CN" sz="2800" b="1">
                        <a:latin typeface="Cambria Math" panose="02040503050406030204" pitchFamily="18" charset="0"/>
                      </a:rPr>
                      <m:t>(</m:t>
                    </m:r>
                    <m:r>
                      <a:rPr lang="en-US" altLang="zh-CN" sz="2800" b="1" i="1">
                        <a:latin typeface="Cambria Math" panose="02040503050406030204" pitchFamily="18" charset="0"/>
                      </a:rPr>
                      <m:t>𝐀</m:t>
                    </m:r>
                    <m:r>
                      <a:rPr lang="en-US" altLang="zh-CN" sz="2800" b="1">
                        <a:latin typeface="Cambria Math" panose="02040503050406030204" pitchFamily="18" charset="0"/>
                      </a:rPr>
                      <m:t>)</m:t>
                    </m:r>
                  </m:oMath>
                </a14:m>
                <a:r>
                  <a:rPr lang="zh-CN" altLang="zh-CN" sz="2800" b="1" dirty="0"/>
                  <a:t>为</a:t>
                </a:r>
                <a:r>
                  <a:rPr lang="en-US" altLang="zh-CN" sz="2800" b="1" dirty="0"/>
                  <a:t>A</a:t>
                </a:r>
                <a:r>
                  <a:rPr lang="zh-CN" altLang="zh-CN" sz="2800" b="1" dirty="0"/>
                  <a:t>的面积，随意扔一个点到</a:t>
                </a:r>
                <a14:m>
                  <m:oMath xmlns:m="http://schemas.openxmlformats.org/officeDocument/2006/math">
                    <m:r>
                      <a:rPr lang="en-US" altLang="zh-CN" sz="2800" b="1" i="1">
                        <a:latin typeface="Cambria Math" panose="02040503050406030204" pitchFamily="18" charset="0"/>
                      </a:rPr>
                      <m:t>𝛀</m:t>
                    </m:r>
                  </m:oMath>
                </a14:m>
                <a:r>
                  <a:rPr lang="zh-CN" altLang="zh-CN" sz="2800" b="1" dirty="0"/>
                  <a:t>中</a:t>
                </a:r>
                <a:r>
                  <a:rPr lang="zh-CN" altLang="zh-CN" sz="2800" b="1" dirty="0" smtClean="0"/>
                  <a:t>，落入</a:t>
                </a:r>
                <a:r>
                  <a:rPr lang="en-US" altLang="zh-CN" sz="2800" b="1" dirty="0"/>
                  <a:t>A</a:t>
                </a:r>
                <a:r>
                  <a:rPr lang="zh-CN" altLang="zh-CN" sz="2800" b="1" dirty="0"/>
                  <a:t>的概率</a:t>
                </a:r>
                <a:r>
                  <a:rPr lang="zh-CN" altLang="zh-CN" sz="2800" b="1" dirty="0" smtClean="0"/>
                  <a:t>为</a:t>
                </a:r>
                <a:endParaRPr lang="en-US" altLang="zh-CN" sz="2800" b="1" dirty="0" smtClean="0"/>
              </a:p>
              <a:p>
                <a:pPr marL="0" indent="0">
                  <a:lnSpc>
                    <a:spcPts val="4200"/>
                  </a:lnSpc>
                  <a:buNone/>
                </a:pPr>
                <a:endParaRPr lang="zh-CN" altLang="zh-CN" sz="2800" b="1" dirty="0"/>
              </a:p>
              <a:p>
                <a:pPr marL="0" indent="0">
                  <a:lnSpc>
                    <a:spcPts val="4200"/>
                  </a:lnSpc>
                  <a:buNone/>
                </a:pPr>
                <a14:m>
                  <m:oMathPara xmlns:m="http://schemas.openxmlformats.org/officeDocument/2006/math">
                    <m:oMathParaPr>
                      <m:jc m:val="centerGroup"/>
                    </m:oMathParaPr>
                    <m:oMath xmlns:m="http://schemas.openxmlformats.org/officeDocument/2006/math">
                      <m:r>
                        <a:rPr lang="en-US" altLang="zh-CN" sz="2800" b="1" i="1">
                          <a:latin typeface="Cambria Math" panose="02040503050406030204" pitchFamily="18" charset="0"/>
                        </a:rPr>
                        <m:t>𝐏</m:t>
                      </m:r>
                      <m:d>
                        <m:dPr>
                          <m:ctrlPr>
                            <a:rPr lang="zh-CN" altLang="zh-CN" sz="2800" b="1" i="1">
                              <a:latin typeface="Cambria Math" panose="02040503050406030204" pitchFamily="18" charset="0"/>
                            </a:rPr>
                          </m:ctrlPr>
                        </m:dPr>
                        <m:e>
                          <m:r>
                            <a:rPr lang="en-US" altLang="zh-CN" sz="2800" b="1" i="1">
                              <a:latin typeface="Cambria Math" panose="02040503050406030204" pitchFamily="18" charset="0"/>
                            </a:rPr>
                            <m:t>𝑨</m:t>
                          </m:r>
                        </m:e>
                      </m:d>
                      <m:r>
                        <a:rPr lang="en-US" altLang="zh-CN" sz="2800" b="1">
                          <a:latin typeface="Cambria Math" panose="02040503050406030204" pitchFamily="18" charset="0"/>
                        </a:rPr>
                        <m:t>=</m:t>
                      </m:r>
                      <m:f>
                        <m:fPr>
                          <m:ctrlPr>
                            <a:rPr lang="zh-CN" altLang="zh-CN" sz="2800" b="1" i="1">
                              <a:latin typeface="Cambria Math" panose="02040503050406030204" pitchFamily="18" charset="0"/>
                            </a:rPr>
                          </m:ctrlPr>
                        </m:fPr>
                        <m:num>
                          <m:r>
                            <a:rPr lang="en-US" altLang="zh-CN" sz="2800" b="1" i="1">
                              <a:latin typeface="Cambria Math" panose="02040503050406030204" pitchFamily="18" charset="0"/>
                            </a:rPr>
                            <m:t>𝝁</m:t>
                          </m:r>
                          <m:r>
                            <a:rPr lang="en-US" altLang="zh-CN" sz="2800" b="1" i="1">
                              <a:latin typeface="Cambria Math" panose="02040503050406030204" pitchFamily="18" charset="0"/>
                            </a:rPr>
                            <m:t>(</m:t>
                          </m:r>
                          <m:r>
                            <a:rPr lang="en-US" altLang="zh-CN" sz="2800" b="1" i="1">
                              <a:latin typeface="Cambria Math" panose="02040503050406030204" pitchFamily="18" charset="0"/>
                            </a:rPr>
                            <m:t>𝑨</m:t>
                          </m:r>
                          <m:r>
                            <a:rPr lang="en-US" altLang="zh-CN" sz="2800" b="1" i="1">
                              <a:latin typeface="Cambria Math" panose="02040503050406030204" pitchFamily="18" charset="0"/>
                            </a:rPr>
                            <m:t>)</m:t>
                          </m:r>
                        </m:num>
                        <m:den>
                          <m:r>
                            <a:rPr lang="en-US" altLang="zh-CN" sz="2800" b="1" i="1">
                              <a:latin typeface="Cambria Math" panose="02040503050406030204" pitchFamily="18" charset="0"/>
                            </a:rPr>
                            <m:t>𝝁</m:t>
                          </m:r>
                          <m:r>
                            <a:rPr lang="en-US" altLang="zh-CN" sz="2800" b="1" i="1">
                              <a:latin typeface="Cambria Math" panose="02040503050406030204" pitchFamily="18" charset="0"/>
                            </a:rPr>
                            <m:t>(</m:t>
                          </m:r>
                          <m:r>
                            <a:rPr lang="en-US" altLang="zh-CN" sz="2800" b="1" i="1">
                              <a:latin typeface="Cambria Math" panose="02040503050406030204" pitchFamily="18" charset="0"/>
                            </a:rPr>
                            <m:t>𝜴</m:t>
                          </m:r>
                          <m:r>
                            <a:rPr lang="en-US" altLang="zh-CN" sz="2800" b="1" i="1">
                              <a:latin typeface="Cambria Math" panose="02040503050406030204" pitchFamily="18" charset="0"/>
                            </a:rPr>
                            <m:t>)</m:t>
                          </m:r>
                        </m:den>
                      </m:f>
                    </m:oMath>
                  </m:oMathPara>
                </a14:m>
                <a:endParaRPr lang="en-US" altLang="zh-CN" sz="2800" dirty="0" smtClean="0"/>
              </a:p>
              <a:p>
                <a:pPr marL="0" indent="0">
                  <a:lnSpc>
                    <a:spcPts val="4200"/>
                  </a:lnSpc>
                  <a:buNone/>
                </a:pPr>
                <a:r>
                  <a:rPr lang="zh-CN" altLang="en-US" sz="2800" b="1" dirty="0" smtClean="0"/>
                  <a:t>即</a:t>
                </a:r>
                <a:r>
                  <a:rPr lang="en-US" altLang="zh-CN" sz="2800" b="1" dirty="0" smtClean="0"/>
                  <a:t>A</a:t>
                </a:r>
                <a:r>
                  <a:rPr lang="zh-CN" altLang="en-US" sz="2800" b="1" dirty="0" smtClean="0"/>
                  <a:t>的面积除以</a:t>
                </a:r>
                <a14:m>
                  <m:oMath xmlns:m="http://schemas.openxmlformats.org/officeDocument/2006/math">
                    <m:r>
                      <a:rPr lang="en-US" altLang="zh-CN" sz="2800" b="1" i="1">
                        <a:latin typeface="Cambria Math" panose="02040503050406030204" pitchFamily="18" charset="0"/>
                      </a:rPr>
                      <m:t>𝜴</m:t>
                    </m:r>
                  </m:oMath>
                </a14:m>
                <a:r>
                  <a:rPr lang="zh-CN" altLang="en-US" sz="2800" b="1" dirty="0" smtClean="0"/>
                  <a:t>的总面积。</a:t>
                </a:r>
                <a:endParaRPr lang="zh-CN" altLang="en-US" sz="2800" b="1"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539552" y="476672"/>
                <a:ext cx="8229600" cy="6264696"/>
              </a:xfrm>
              <a:blipFill rotWithShape="0">
                <a:blip r:embed="rId2" cstate="print"/>
                <a:stretch>
                  <a:fillRect l="-1556" t="-389" r="-577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77498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animEffect transition="in" filter="fade">
                                      <p:cBhvr>
                                        <p:cTn id="1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0181" name="矩形 7"/>
              <p:cNvSpPr>
                <a:spLocks noChangeArrowheads="1"/>
              </p:cNvSpPr>
              <p:nvPr/>
            </p:nvSpPr>
            <p:spPr bwMode="auto">
              <a:xfrm>
                <a:off x="509789" y="1660368"/>
                <a:ext cx="8238675" cy="4185753"/>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lIns="81272" tIns="40636" rIns="81272" bIns="40636">
                <a:spAutoFit/>
              </a:bodyPr>
              <a:lstStyle/>
              <a:p>
                <a:pPr>
                  <a:lnSpc>
                    <a:spcPts val="4000"/>
                  </a:lnSpc>
                </a:pPr>
                <a:r>
                  <a:rPr lang="zh-CN" altLang="zh-CN" sz="2800" b="1" dirty="0"/>
                  <a:t>两人相约</a:t>
                </a:r>
                <a:r>
                  <a:rPr lang="en-US" altLang="zh-CN" sz="2800" b="1" dirty="0"/>
                  <a:t>8</a:t>
                </a:r>
                <a:r>
                  <a:rPr lang="zh-CN" altLang="zh-CN" sz="2800" b="1" dirty="0"/>
                  <a:t>点到</a:t>
                </a:r>
                <a:r>
                  <a:rPr lang="en-US" altLang="zh-CN" sz="2800" b="1" dirty="0"/>
                  <a:t>9</a:t>
                </a:r>
                <a:r>
                  <a:rPr lang="zh-CN" altLang="zh-CN" sz="2800" b="1" dirty="0"/>
                  <a:t>点在某地会面，先到者等候后到者</a:t>
                </a:r>
                <a:r>
                  <a:rPr lang="en-US" altLang="zh-CN" sz="2800" b="1" dirty="0"/>
                  <a:t>20</a:t>
                </a:r>
                <a:r>
                  <a:rPr lang="zh-CN" altLang="zh-CN" sz="2800" b="1" dirty="0"/>
                  <a:t>分钟，过时就离开，假设两人等可能在</a:t>
                </a:r>
                <a:r>
                  <a:rPr lang="en-US" altLang="zh-CN" sz="2800" b="1" dirty="0"/>
                  <a:t>8</a:t>
                </a:r>
                <a:r>
                  <a:rPr lang="zh-CN" altLang="zh-CN" sz="2800" b="1" dirty="0"/>
                  <a:t>点到</a:t>
                </a:r>
                <a:r>
                  <a:rPr lang="en-US" altLang="zh-CN" sz="2800" b="1" dirty="0"/>
                  <a:t>9</a:t>
                </a:r>
                <a:r>
                  <a:rPr lang="zh-CN" altLang="zh-CN" sz="2800" b="1" dirty="0"/>
                  <a:t>点内任意时刻到达，这两人能会面的概率是多少</a:t>
                </a:r>
                <a:r>
                  <a:rPr lang="zh-CN" altLang="zh-CN" sz="2800" b="1" dirty="0" smtClean="0"/>
                  <a:t>？</a:t>
                </a:r>
                <a:endParaRPr lang="en-US" altLang="zh-CN" sz="2800" b="1" dirty="0" smtClean="0"/>
              </a:p>
              <a:p>
                <a:pPr>
                  <a:lnSpc>
                    <a:spcPts val="4000"/>
                  </a:lnSpc>
                </a:pPr>
                <a:r>
                  <a:rPr lang="zh-CN" altLang="zh-CN" sz="2800" b="1" dirty="0" smtClean="0"/>
                  <a:t>设</a:t>
                </a:r>
                <a:r>
                  <a:rPr lang="en-US" altLang="zh-CN" sz="2800" b="1" dirty="0" err="1"/>
                  <a:t>x,y</a:t>
                </a:r>
                <a:r>
                  <a:rPr lang="zh-CN" altLang="zh-CN" sz="2800" b="1" dirty="0"/>
                  <a:t>分别表示两人到达的时刻（单位：分钟），</a:t>
                </a:r>
                <a:r>
                  <a:rPr lang="en-US" altLang="zh-CN" sz="2800" b="1" dirty="0"/>
                  <a:t>A</a:t>
                </a:r>
                <a:r>
                  <a:rPr lang="zh-CN" altLang="zh-CN" sz="2800" b="1" dirty="0"/>
                  <a:t>表示事件“两人能会面”，则</a:t>
                </a:r>
                <a14:m>
                  <m:oMath xmlns:m="http://schemas.openxmlformats.org/officeDocument/2006/math">
                    <m:r>
                      <a:rPr lang="en-US" altLang="zh-CN" sz="2800" b="1" i="1">
                        <a:latin typeface="Cambria Math" panose="02040503050406030204" pitchFamily="18" charset="0"/>
                      </a:rPr>
                      <m:t>𝟎</m:t>
                    </m:r>
                    <m:r>
                      <a:rPr lang="en-US" altLang="zh-CN" sz="2800" b="1">
                        <a:latin typeface="Cambria Math" panose="02040503050406030204" pitchFamily="18" charset="0"/>
                      </a:rPr>
                      <m:t>≤</m:t>
                    </m:r>
                    <m:r>
                      <a:rPr lang="en-US" altLang="zh-CN" sz="2800" b="1" i="1">
                        <a:latin typeface="Cambria Math" panose="02040503050406030204" pitchFamily="18" charset="0"/>
                      </a:rPr>
                      <m:t>𝐱</m:t>
                    </m:r>
                    <m:r>
                      <a:rPr lang="en-US" altLang="zh-CN" sz="2800" b="1">
                        <a:latin typeface="Cambria Math" panose="02040503050406030204" pitchFamily="18" charset="0"/>
                      </a:rPr>
                      <m:t>≤</m:t>
                    </m:r>
                    <m:r>
                      <a:rPr lang="en-US" altLang="zh-CN" sz="2800" b="1" i="1">
                        <a:latin typeface="Cambria Math" panose="02040503050406030204" pitchFamily="18" charset="0"/>
                      </a:rPr>
                      <m:t>𝟔𝟎</m:t>
                    </m:r>
                  </m:oMath>
                </a14:m>
                <a:r>
                  <a:rPr lang="en-US" altLang="zh-CN" sz="2800" b="1" dirty="0"/>
                  <a:t>,</a:t>
                </a:r>
                <a14:m>
                  <m:oMath xmlns:m="http://schemas.openxmlformats.org/officeDocument/2006/math">
                    <m:r>
                      <a:rPr lang="en-US" altLang="zh-CN" sz="2800" b="1">
                        <a:latin typeface="Cambria Math" panose="02040503050406030204" pitchFamily="18" charset="0"/>
                      </a:rPr>
                      <m:t> </m:t>
                    </m:r>
                    <m:r>
                      <a:rPr lang="en-US" altLang="zh-CN" sz="2800" b="1" i="1">
                        <a:latin typeface="Cambria Math" panose="02040503050406030204" pitchFamily="18" charset="0"/>
                      </a:rPr>
                      <m:t>𝟎</m:t>
                    </m:r>
                    <m:r>
                      <a:rPr lang="en-US" altLang="zh-CN" sz="2800" b="1">
                        <a:latin typeface="Cambria Math" panose="02040503050406030204" pitchFamily="18" charset="0"/>
                      </a:rPr>
                      <m:t>≤</m:t>
                    </m:r>
                    <m:r>
                      <a:rPr lang="en-US" altLang="zh-CN" sz="2800" b="1" i="1">
                        <a:latin typeface="Cambria Math" panose="02040503050406030204" pitchFamily="18" charset="0"/>
                      </a:rPr>
                      <m:t>𝐲</m:t>
                    </m:r>
                    <m:r>
                      <a:rPr lang="en-US" altLang="zh-CN" sz="2800" b="1">
                        <a:latin typeface="Cambria Math" panose="02040503050406030204" pitchFamily="18" charset="0"/>
                      </a:rPr>
                      <m:t>≤</m:t>
                    </m:r>
                    <m:r>
                      <a:rPr lang="en-US" altLang="zh-CN" sz="2800" b="1" i="1">
                        <a:latin typeface="Cambria Math" panose="02040503050406030204" pitchFamily="18" charset="0"/>
                      </a:rPr>
                      <m:t>𝟔𝟎</m:t>
                    </m:r>
                  </m:oMath>
                </a14:m>
                <a:r>
                  <a:rPr lang="en-US" altLang="zh-CN" sz="2800" b="1" dirty="0"/>
                  <a:t>,</a:t>
                </a:r>
                <a:r>
                  <a:rPr lang="zh-CN" altLang="zh-CN" sz="2800" b="1" dirty="0"/>
                  <a:t>且样本空间为</a:t>
                </a:r>
                <a14:m>
                  <m:oMath xmlns:m="http://schemas.openxmlformats.org/officeDocument/2006/math">
                    <m:r>
                      <a:rPr lang="en-US" altLang="zh-CN" sz="2800" b="1" i="1">
                        <a:latin typeface="Cambria Math" panose="02040503050406030204" pitchFamily="18" charset="0"/>
                      </a:rPr>
                      <m:t>𝛀</m:t>
                    </m:r>
                    <m:r>
                      <a:rPr lang="en-US" altLang="zh-CN" sz="2800" b="1">
                        <a:latin typeface="Cambria Math" panose="02040503050406030204" pitchFamily="18" charset="0"/>
                      </a:rPr>
                      <m:t>=</m:t>
                    </m:r>
                    <m:d>
                      <m:dPr>
                        <m:begChr m:val="{"/>
                        <m:endChr m:val="}"/>
                        <m:ctrlPr>
                          <a:rPr lang="zh-CN" altLang="zh-CN" sz="2800" b="1" i="1">
                            <a:latin typeface="Cambria Math" panose="02040503050406030204" pitchFamily="18" charset="0"/>
                          </a:rPr>
                        </m:ctrlPr>
                      </m:dPr>
                      <m:e>
                        <m:d>
                          <m:dPr>
                            <m:ctrlPr>
                              <a:rPr lang="zh-CN" altLang="zh-CN" sz="2800" b="1" i="1">
                                <a:latin typeface="Cambria Math" panose="02040503050406030204" pitchFamily="18" charset="0"/>
                              </a:rPr>
                            </m:ctrlPr>
                          </m:dPr>
                          <m:e>
                            <m:r>
                              <a:rPr lang="en-US" altLang="zh-CN" sz="2800" b="1" i="1">
                                <a:latin typeface="Cambria Math" panose="02040503050406030204" pitchFamily="18" charset="0"/>
                              </a:rPr>
                              <m:t>𝒙</m:t>
                            </m:r>
                            <m:r>
                              <a:rPr lang="en-US" altLang="zh-CN" sz="2800" b="1" i="1">
                                <a:latin typeface="Cambria Math" panose="02040503050406030204" pitchFamily="18" charset="0"/>
                              </a:rPr>
                              <m:t>,</m:t>
                            </m:r>
                            <m:r>
                              <a:rPr lang="en-US" altLang="zh-CN" sz="2800" b="1" i="1">
                                <a:latin typeface="Cambria Math" panose="02040503050406030204" pitchFamily="18" charset="0"/>
                              </a:rPr>
                              <m:t>𝒚</m:t>
                            </m:r>
                          </m:e>
                        </m:d>
                        <m:r>
                          <a:rPr lang="en-US" altLang="zh-CN" sz="2800" b="1" i="1">
                            <a:latin typeface="Cambria Math" panose="02040503050406030204" pitchFamily="18" charset="0"/>
                          </a:rPr>
                          <m:t>|</m:t>
                        </m:r>
                        <m:r>
                          <a:rPr lang="en-US" altLang="zh-CN" sz="2800" b="1" i="1">
                            <a:latin typeface="Cambria Math" panose="02040503050406030204" pitchFamily="18" charset="0"/>
                          </a:rPr>
                          <m:t>𝟎</m:t>
                        </m:r>
                        <m:r>
                          <a:rPr lang="en-US" altLang="zh-CN" sz="2800" b="1" i="1">
                            <a:latin typeface="Cambria Math" panose="02040503050406030204" pitchFamily="18" charset="0"/>
                          </a:rPr>
                          <m:t>≤</m:t>
                        </m:r>
                        <m:r>
                          <a:rPr lang="en-US" altLang="zh-CN" sz="2800" b="1" i="1">
                            <a:latin typeface="Cambria Math" panose="02040503050406030204" pitchFamily="18" charset="0"/>
                          </a:rPr>
                          <m:t>𝒙</m:t>
                        </m:r>
                        <m:r>
                          <a:rPr lang="en-US" altLang="zh-CN" sz="2800" b="1" i="1">
                            <a:latin typeface="Cambria Math" panose="02040503050406030204" pitchFamily="18" charset="0"/>
                          </a:rPr>
                          <m:t>≤</m:t>
                        </m:r>
                        <m:r>
                          <a:rPr lang="en-US" altLang="zh-CN" sz="2800" b="1" i="1">
                            <a:latin typeface="Cambria Math" panose="02040503050406030204" pitchFamily="18" charset="0"/>
                          </a:rPr>
                          <m:t>𝟔𝟎</m:t>
                        </m:r>
                        <m:r>
                          <a:rPr lang="en-US" altLang="zh-CN" sz="2800" b="1" i="1">
                            <a:latin typeface="Cambria Math" panose="02040503050406030204" pitchFamily="18" charset="0"/>
                          </a:rPr>
                          <m:t>,</m:t>
                        </m:r>
                        <m:r>
                          <a:rPr lang="en-US" altLang="zh-CN" sz="2800" b="1" i="1">
                            <a:latin typeface="Cambria Math" panose="02040503050406030204" pitchFamily="18" charset="0"/>
                          </a:rPr>
                          <m:t>𝟎</m:t>
                        </m:r>
                        <m:r>
                          <a:rPr lang="en-US" altLang="zh-CN" sz="2800" b="1" i="1">
                            <a:latin typeface="Cambria Math" panose="02040503050406030204" pitchFamily="18" charset="0"/>
                          </a:rPr>
                          <m:t>≤</m:t>
                        </m:r>
                        <m:r>
                          <a:rPr lang="en-US" altLang="zh-CN" sz="2800" b="1" i="1">
                            <a:latin typeface="Cambria Math" panose="02040503050406030204" pitchFamily="18" charset="0"/>
                          </a:rPr>
                          <m:t>𝒚</m:t>
                        </m:r>
                        <m:r>
                          <a:rPr lang="en-US" altLang="zh-CN" sz="2800" b="1" i="1">
                            <a:latin typeface="Cambria Math" panose="02040503050406030204" pitchFamily="18" charset="0"/>
                          </a:rPr>
                          <m:t>≤</m:t>
                        </m:r>
                        <m:r>
                          <a:rPr lang="en-US" altLang="zh-CN" sz="2800" b="1" i="1">
                            <a:latin typeface="Cambria Math" panose="02040503050406030204" pitchFamily="18" charset="0"/>
                          </a:rPr>
                          <m:t>𝟔𝟎</m:t>
                        </m:r>
                      </m:e>
                    </m:d>
                  </m:oMath>
                </a14:m>
                <a:r>
                  <a:rPr lang="zh-CN" altLang="zh-CN" sz="2800" b="1" dirty="0"/>
                  <a:t>。两人能会面当且仅当满足</a:t>
                </a:r>
                <a14:m>
                  <m:oMath xmlns:m="http://schemas.openxmlformats.org/officeDocument/2006/math">
                    <m:r>
                      <a:rPr lang="en-US" altLang="zh-CN" sz="2800" b="1">
                        <a:latin typeface="Cambria Math" panose="02040503050406030204" pitchFamily="18" charset="0"/>
                      </a:rPr>
                      <m:t>|</m:t>
                    </m:r>
                    <m:r>
                      <a:rPr lang="en-US" altLang="zh-CN" sz="2800" b="1" i="1">
                        <a:latin typeface="Cambria Math" panose="02040503050406030204" pitchFamily="18" charset="0"/>
                      </a:rPr>
                      <m:t>𝒙</m:t>
                    </m:r>
                    <m:r>
                      <a:rPr lang="en-US" altLang="zh-CN" sz="2800" b="1" i="1">
                        <a:latin typeface="Cambria Math" panose="02040503050406030204" pitchFamily="18" charset="0"/>
                      </a:rPr>
                      <m:t>−</m:t>
                    </m:r>
                    <m:r>
                      <a:rPr lang="en-US" altLang="zh-CN" sz="2800" b="1" i="1">
                        <a:latin typeface="Cambria Math" panose="02040503050406030204" pitchFamily="18" charset="0"/>
                      </a:rPr>
                      <m:t>𝐲</m:t>
                    </m:r>
                    <m:r>
                      <a:rPr lang="en-US" altLang="zh-CN" sz="2800" b="1">
                        <a:latin typeface="Cambria Math" panose="02040503050406030204" pitchFamily="18" charset="0"/>
                      </a:rPr>
                      <m:t>|≤</m:t>
                    </m:r>
                    <m:r>
                      <a:rPr lang="en-US" altLang="zh-CN" sz="2800" b="1" i="1">
                        <a:latin typeface="Cambria Math" panose="02040503050406030204" pitchFamily="18" charset="0"/>
                      </a:rPr>
                      <m:t>𝟐𝟎</m:t>
                    </m:r>
                  </m:oMath>
                </a14:m>
                <a:r>
                  <a:rPr lang="en-US" altLang="zh-CN" sz="2800" b="1" dirty="0"/>
                  <a:t>,</a:t>
                </a:r>
                <a:r>
                  <a:rPr lang="zh-CN" altLang="zh-CN" sz="2800" b="1" dirty="0"/>
                  <a:t>故</a:t>
                </a:r>
                <a14:m>
                  <m:oMath xmlns:m="http://schemas.openxmlformats.org/officeDocument/2006/math">
                    <m:r>
                      <a:rPr lang="en-US" altLang="zh-CN" sz="2800" b="1" i="1">
                        <a:latin typeface="Cambria Math" panose="02040503050406030204" pitchFamily="18" charset="0"/>
                      </a:rPr>
                      <m:t>𝐀</m:t>
                    </m:r>
                    <m:r>
                      <a:rPr lang="en-US" altLang="zh-CN" sz="2800" b="1">
                        <a:latin typeface="Cambria Math" panose="02040503050406030204" pitchFamily="18" charset="0"/>
                      </a:rPr>
                      <m:t>=</m:t>
                    </m:r>
                    <m:d>
                      <m:dPr>
                        <m:begChr m:val="{"/>
                        <m:endChr m:val="}"/>
                        <m:ctrlPr>
                          <a:rPr lang="zh-CN" altLang="zh-CN" sz="2800" b="1" i="1">
                            <a:latin typeface="Cambria Math" panose="02040503050406030204" pitchFamily="18" charset="0"/>
                          </a:rPr>
                        </m:ctrlPr>
                      </m:dPr>
                      <m:e>
                        <m:d>
                          <m:dPr>
                            <m:ctrlPr>
                              <a:rPr lang="zh-CN" altLang="zh-CN" sz="2800" b="1" i="1">
                                <a:latin typeface="Cambria Math" panose="02040503050406030204" pitchFamily="18" charset="0"/>
                              </a:rPr>
                            </m:ctrlPr>
                          </m:dPr>
                          <m:e>
                            <m:r>
                              <a:rPr lang="en-US" altLang="zh-CN" sz="2800" b="1" i="1">
                                <a:latin typeface="Cambria Math" panose="02040503050406030204" pitchFamily="18" charset="0"/>
                              </a:rPr>
                              <m:t>𝒙</m:t>
                            </m:r>
                            <m:r>
                              <a:rPr lang="en-US" altLang="zh-CN" sz="2800" b="1" i="1">
                                <a:latin typeface="Cambria Math" panose="02040503050406030204" pitchFamily="18" charset="0"/>
                              </a:rPr>
                              <m:t>,</m:t>
                            </m:r>
                            <m:r>
                              <a:rPr lang="en-US" altLang="zh-CN" sz="2800" b="1" i="1">
                                <a:latin typeface="Cambria Math" panose="02040503050406030204" pitchFamily="18" charset="0"/>
                              </a:rPr>
                              <m:t>𝒚</m:t>
                            </m:r>
                          </m:e>
                        </m:d>
                        <m:r>
                          <a:rPr lang="en-US" altLang="zh-CN" sz="2800" b="1" i="1">
                            <a:latin typeface="Cambria Math" panose="02040503050406030204" pitchFamily="18" charset="0"/>
                          </a:rPr>
                          <m:t>|</m:t>
                        </m:r>
                        <m:r>
                          <a:rPr lang="en-US" altLang="zh-CN" sz="2800" b="1">
                            <a:latin typeface="Cambria Math" panose="02040503050406030204" pitchFamily="18" charset="0"/>
                          </a:rPr>
                          <m:t>|</m:t>
                        </m:r>
                        <m:r>
                          <a:rPr lang="en-US" altLang="zh-CN" sz="2800" b="1" i="1">
                            <a:latin typeface="Cambria Math" panose="02040503050406030204" pitchFamily="18" charset="0"/>
                          </a:rPr>
                          <m:t>𝒙</m:t>
                        </m:r>
                        <m:r>
                          <a:rPr lang="en-US" altLang="zh-CN" sz="2800" b="1" i="1">
                            <a:latin typeface="Cambria Math" panose="02040503050406030204" pitchFamily="18" charset="0"/>
                          </a:rPr>
                          <m:t>−</m:t>
                        </m:r>
                        <m:r>
                          <a:rPr lang="en-US" altLang="zh-CN" sz="2800" b="1" i="1">
                            <a:latin typeface="Cambria Math" panose="02040503050406030204" pitchFamily="18" charset="0"/>
                          </a:rPr>
                          <m:t>𝐲</m:t>
                        </m:r>
                        <m:r>
                          <a:rPr lang="en-US" altLang="zh-CN" sz="2800" b="1">
                            <a:latin typeface="Cambria Math" panose="02040503050406030204" pitchFamily="18" charset="0"/>
                          </a:rPr>
                          <m:t>|≤</m:t>
                        </m:r>
                        <m:r>
                          <a:rPr lang="en-US" altLang="zh-CN" sz="2800" b="1" i="1">
                            <a:latin typeface="Cambria Math" panose="02040503050406030204" pitchFamily="18" charset="0"/>
                          </a:rPr>
                          <m:t>𝟐𝟎</m:t>
                        </m:r>
                        <m:r>
                          <a:rPr lang="en-US" altLang="zh-CN" sz="2800" b="1">
                            <a:latin typeface="Cambria Math" panose="02040503050406030204" pitchFamily="18" charset="0"/>
                          </a:rPr>
                          <m:t>,</m:t>
                        </m:r>
                        <m:r>
                          <a:rPr lang="en-US" altLang="zh-CN" sz="2800" b="1" i="1">
                            <a:latin typeface="Cambria Math" panose="02040503050406030204" pitchFamily="18" charset="0"/>
                          </a:rPr>
                          <m:t>𝟎</m:t>
                        </m:r>
                        <m:r>
                          <a:rPr lang="en-US" altLang="zh-CN" sz="2800" b="1" i="1">
                            <a:latin typeface="Cambria Math" panose="02040503050406030204" pitchFamily="18" charset="0"/>
                          </a:rPr>
                          <m:t>≤</m:t>
                        </m:r>
                        <m:r>
                          <a:rPr lang="en-US" altLang="zh-CN" sz="2800" b="1" i="1">
                            <a:latin typeface="Cambria Math" panose="02040503050406030204" pitchFamily="18" charset="0"/>
                          </a:rPr>
                          <m:t>𝒙</m:t>
                        </m:r>
                        <m:r>
                          <a:rPr lang="en-US" altLang="zh-CN" sz="2800" b="1" i="1">
                            <a:latin typeface="Cambria Math" panose="02040503050406030204" pitchFamily="18" charset="0"/>
                          </a:rPr>
                          <m:t>≤</m:t>
                        </m:r>
                        <m:r>
                          <a:rPr lang="en-US" altLang="zh-CN" sz="2800" b="1" i="1">
                            <a:latin typeface="Cambria Math" panose="02040503050406030204" pitchFamily="18" charset="0"/>
                          </a:rPr>
                          <m:t>𝟔𝟎</m:t>
                        </m:r>
                        <m:r>
                          <a:rPr lang="en-US" altLang="zh-CN" sz="2800" b="1" i="1">
                            <a:latin typeface="Cambria Math" panose="02040503050406030204" pitchFamily="18" charset="0"/>
                          </a:rPr>
                          <m:t>,</m:t>
                        </m:r>
                        <m:r>
                          <a:rPr lang="en-US" altLang="zh-CN" sz="2800" b="1" i="1">
                            <a:latin typeface="Cambria Math" panose="02040503050406030204" pitchFamily="18" charset="0"/>
                          </a:rPr>
                          <m:t>𝟎</m:t>
                        </m:r>
                        <m:r>
                          <a:rPr lang="en-US" altLang="zh-CN" sz="2800" b="1" i="1">
                            <a:latin typeface="Cambria Math" panose="02040503050406030204" pitchFamily="18" charset="0"/>
                          </a:rPr>
                          <m:t>≤</m:t>
                        </m:r>
                        <m:r>
                          <a:rPr lang="en-US" altLang="zh-CN" sz="2800" b="1" i="1">
                            <a:latin typeface="Cambria Math" panose="02040503050406030204" pitchFamily="18" charset="0"/>
                          </a:rPr>
                          <m:t>𝒚</m:t>
                        </m:r>
                        <m:r>
                          <a:rPr lang="en-US" altLang="zh-CN" sz="2800" b="1" i="1">
                            <a:latin typeface="Cambria Math" panose="02040503050406030204" pitchFamily="18" charset="0"/>
                          </a:rPr>
                          <m:t>≤</m:t>
                        </m:r>
                        <m:r>
                          <a:rPr lang="en-US" altLang="zh-CN" sz="2800" b="1" i="1">
                            <a:latin typeface="Cambria Math" panose="02040503050406030204" pitchFamily="18" charset="0"/>
                          </a:rPr>
                          <m:t>𝟔𝟎</m:t>
                        </m:r>
                      </m:e>
                    </m:d>
                  </m:oMath>
                </a14:m>
                <a:r>
                  <a:rPr lang="zh-CN" altLang="zh-CN" sz="2800" b="1" dirty="0" smtClean="0"/>
                  <a:t> 。</a:t>
                </a:r>
                <a:endParaRPr lang="zh-CN" altLang="zh-CN" sz="2800" b="1" dirty="0"/>
              </a:p>
            </p:txBody>
          </p:sp>
        </mc:Choice>
        <mc:Fallback xmlns="">
          <p:sp>
            <p:nvSpPr>
              <p:cNvPr id="50181" name="矩形 7"/>
              <p:cNvSpPr>
                <a:spLocks noRot="1" noChangeAspect="1" noMove="1" noResize="1" noEditPoints="1" noAdjustHandles="1" noChangeArrowheads="1" noChangeShapeType="1" noTextEdit="1"/>
              </p:cNvSpPr>
              <p:nvPr/>
            </p:nvSpPr>
            <p:spPr bwMode="auto">
              <a:xfrm>
                <a:off x="509789" y="1660368"/>
                <a:ext cx="8238675" cy="4185753"/>
              </a:xfrm>
              <a:prstGeom prst="rect">
                <a:avLst/>
              </a:prstGeom>
              <a:blipFill rotWithShape="0">
                <a:blip r:embed="rId2" cstate="print"/>
                <a:stretch>
                  <a:fillRect l="-1702" t="-1164" b="-1747"/>
                </a:stretch>
              </a:blip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2" name="矩形 1"/>
          <p:cNvSpPr/>
          <p:nvPr/>
        </p:nvSpPr>
        <p:spPr>
          <a:xfrm>
            <a:off x="611560" y="750976"/>
            <a:ext cx="6768752" cy="707886"/>
          </a:xfrm>
          <a:prstGeom prst="rect">
            <a:avLst/>
          </a:prstGeom>
        </p:spPr>
        <p:txBody>
          <a:bodyPr wrap="square">
            <a:spAutoFit/>
          </a:bodyPr>
          <a:lstStyle/>
          <a:p>
            <a:r>
              <a:rPr lang="zh-CN" altLang="en-US" sz="4000" dirty="0" smtClean="0">
                <a:solidFill>
                  <a:srgbClr val="00B0F0"/>
                </a:solidFill>
                <a:latin typeface="Impact" pitchFamily="34" charset="0"/>
                <a:ea typeface="MS UI Gothic" pitchFamily="34" charset="-128"/>
              </a:rPr>
              <a:t>例</a:t>
            </a:r>
            <a:r>
              <a:rPr lang="en-US" altLang="zh-CN" sz="4000" dirty="0" smtClean="0">
                <a:solidFill>
                  <a:srgbClr val="00B0F0"/>
                </a:solidFill>
                <a:latin typeface="Impact" pitchFamily="34" charset="0"/>
                <a:ea typeface="MS UI Gothic" pitchFamily="34" charset="-128"/>
              </a:rPr>
              <a:t>1</a:t>
            </a:r>
            <a:r>
              <a:rPr lang="zh-CN" altLang="en-US" sz="4000" dirty="0" smtClean="0">
                <a:solidFill>
                  <a:srgbClr val="00B0F0"/>
                </a:solidFill>
                <a:latin typeface="Impact" pitchFamily="34" charset="0"/>
                <a:ea typeface="MS UI Gothic" pitchFamily="34" charset="-128"/>
              </a:rPr>
              <a:t>    </a:t>
            </a:r>
            <a:r>
              <a:rPr lang="zh-CN" altLang="en-US" sz="4000" b="1" dirty="0" smtClean="0">
                <a:solidFill>
                  <a:srgbClr val="0070C0"/>
                </a:solidFill>
              </a:rPr>
              <a:t>会面问题</a:t>
            </a:r>
            <a:endParaRPr lang="zh-CN" altLang="en-US" sz="4000" b="1" dirty="0">
              <a:solidFill>
                <a:srgbClr val="0070C0"/>
              </a:solidFill>
            </a:endParaRPr>
          </a:p>
        </p:txBody>
      </p:sp>
    </p:spTree>
    <p:extLst>
      <p:ext uri="{BB962C8B-B14F-4D97-AF65-F5344CB8AC3E}">
        <p14:creationId xmlns:p14="http://schemas.microsoft.com/office/powerpoint/2010/main" val="1471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0181">
                                            <p:txEl>
                                              <p:pRg st="1" end="1"/>
                                            </p:txEl>
                                          </p:spTgt>
                                        </p:tgtEl>
                                        <p:attrNameLst>
                                          <p:attrName>style.visibility</p:attrName>
                                        </p:attrNameLst>
                                      </p:cBhvr>
                                      <p:to>
                                        <p:strVal val="visible"/>
                                      </p:to>
                                    </p:set>
                                    <p:anim calcmode="lin" valueType="num">
                                      <p:cBhvr additive="base">
                                        <p:cTn id="7" dur="500" fill="hold"/>
                                        <p:tgtEl>
                                          <p:spTgt spid="50181">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0181">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0181" name="矩形 7"/>
              <p:cNvSpPr>
                <a:spLocks noChangeArrowheads="1"/>
              </p:cNvSpPr>
              <p:nvPr/>
            </p:nvSpPr>
            <p:spPr bwMode="auto">
              <a:xfrm>
                <a:off x="467544" y="692696"/>
                <a:ext cx="4392488" cy="5314845"/>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lIns="81272" tIns="40636" rIns="81272" bIns="40636">
                <a:spAutoFit/>
              </a:bodyPr>
              <a:lstStyle/>
              <a:p>
                <a:pPr>
                  <a:lnSpc>
                    <a:spcPct val="150000"/>
                  </a:lnSpc>
                </a:pPr>
                <a:r>
                  <a:rPr lang="zh-CN" altLang="zh-CN" sz="2800" b="1" dirty="0"/>
                  <a:t>即</a:t>
                </a:r>
                <a14:m>
                  <m:oMath xmlns:m="http://schemas.openxmlformats.org/officeDocument/2006/math">
                    <m:r>
                      <a:rPr lang="en-US" altLang="zh-CN" sz="2800" b="1" i="1">
                        <a:latin typeface="Cambria Math" panose="02040503050406030204" pitchFamily="18" charset="0"/>
                      </a:rPr>
                      <m:t>𝛀</m:t>
                    </m:r>
                  </m:oMath>
                </a14:m>
                <a:r>
                  <a:rPr lang="zh-CN" altLang="zh-CN" sz="2800" b="1" dirty="0"/>
                  <a:t>为边长</a:t>
                </a:r>
                <a:r>
                  <a:rPr lang="en-US" altLang="zh-CN" sz="2800" b="1" dirty="0"/>
                  <a:t>60</a:t>
                </a:r>
                <a:r>
                  <a:rPr lang="zh-CN" altLang="zh-CN" sz="2800" b="1" dirty="0"/>
                  <a:t>的正方形，</a:t>
                </a:r>
                <a:r>
                  <a:rPr lang="en-US" altLang="zh-CN" sz="2800" b="1" dirty="0"/>
                  <a:t>A</a:t>
                </a:r>
                <a:r>
                  <a:rPr lang="zh-CN" altLang="zh-CN" sz="2800" b="1" dirty="0"/>
                  <a:t>为图中的阴影部分</a:t>
                </a:r>
                <a:r>
                  <a:rPr lang="zh-CN" altLang="zh-CN" sz="2800" b="1" dirty="0" smtClean="0"/>
                  <a:t>由</a:t>
                </a:r>
                <a:r>
                  <a:rPr lang="zh-CN" altLang="zh-CN" sz="2800" b="1" dirty="0"/>
                  <a:t>几何概型的定义，两人能会面的概率等于</a:t>
                </a:r>
              </a:p>
              <a:p>
                <a:pPr>
                  <a:lnSpc>
                    <a:spcPct val="150000"/>
                  </a:lnSpc>
                </a:pPr>
                <a14:m>
                  <m:oMathPara xmlns:m="http://schemas.openxmlformats.org/officeDocument/2006/math">
                    <m:oMathParaPr>
                      <m:jc m:val="centerGroup"/>
                    </m:oMathParaPr>
                    <m:oMath xmlns:m="http://schemas.openxmlformats.org/officeDocument/2006/math">
                      <m:r>
                        <a:rPr lang="en-US" altLang="zh-CN" sz="2800" b="1" i="1">
                          <a:latin typeface="Cambria Math" panose="02040503050406030204" pitchFamily="18" charset="0"/>
                        </a:rPr>
                        <m:t>𝐏</m:t>
                      </m:r>
                      <m:d>
                        <m:dPr>
                          <m:ctrlPr>
                            <a:rPr lang="zh-CN" altLang="zh-CN" sz="2800" b="1" i="1">
                              <a:latin typeface="Cambria Math" panose="02040503050406030204" pitchFamily="18" charset="0"/>
                            </a:rPr>
                          </m:ctrlPr>
                        </m:dPr>
                        <m:e>
                          <m:r>
                            <a:rPr lang="en-US" altLang="zh-CN" sz="2800" b="1" i="1">
                              <a:latin typeface="Cambria Math" panose="02040503050406030204" pitchFamily="18" charset="0"/>
                            </a:rPr>
                            <m:t>𝑨</m:t>
                          </m:r>
                        </m:e>
                      </m:d>
                      <m:r>
                        <a:rPr lang="en-US" altLang="zh-CN" sz="2800" b="1">
                          <a:latin typeface="Cambria Math" panose="02040503050406030204" pitchFamily="18" charset="0"/>
                        </a:rPr>
                        <m:t>=</m:t>
                      </m:r>
                      <m:f>
                        <m:fPr>
                          <m:ctrlPr>
                            <a:rPr lang="zh-CN" altLang="zh-CN" sz="2800" b="1" i="1">
                              <a:latin typeface="Cambria Math" panose="02040503050406030204" pitchFamily="18" charset="0"/>
                            </a:rPr>
                          </m:ctrlPr>
                        </m:fPr>
                        <m:num>
                          <m:r>
                            <a:rPr lang="en-US" altLang="zh-CN" sz="2800" b="1" i="1">
                              <a:latin typeface="Cambria Math" panose="02040503050406030204" pitchFamily="18" charset="0"/>
                            </a:rPr>
                            <m:t>𝑨</m:t>
                          </m:r>
                          <m:r>
                            <a:rPr lang="zh-CN" altLang="zh-CN" sz="2800" b="1" i="1">
                              <a:latin typeface="Cambria Math" panose="02040503050406030204" pitchFamily="18" charset="0"/>
                            </a:rPr>
                            <m:t>的面积</m:t>
                          </m:r>
                        </m:num>
                        <m:den>
                          <m:r>
                            <a:rPr lang="en-US" altLang="zh-CN" sz="2800" b="1" i="1">
                              <a:latin typeface="Cambria Math" panose="02040503050406030204" pitchFamily="18" charset="0"/>
                            </a:rPr>
                            <m:t>𝛀</m:t>
                          </m:r>
                          <m:r>
                            <a:rPr lang="zh-CN" altLang="zh-CN" sz="2800" b="1" i="1">
                              <a:latin typeface="Cambria Math" panose="02040503050406030204" pitchFamily="18" charset="0"/>
                            </a:rPr>
                            <m:t>的面积</m:t>
                          </m:r>
                        </m:den>
                      </m:f>
                    </m:oMath>
                  </m:oMathPara>
                </a14:m>
                <a:endParaRPr lang="zh-CN" altLang="zh-CN" sz="2800" b="1" dirty="0"/>
              </a:p>
              <a:p>
                <a:pPr>
                  <a:lnSpc>
                    <a:spcPct val="150000"/>
                  </a:lnSpc>
                </a:pPr>
                <a14:m>
                  <m:oMathPara xmlns:m="http://schemas.openxmlformats.org/officeDocument/2006/math">
                    <m:oMathParaPr>
                      <m:jc m:val="centerGroup"/>
                    </m:oMathParaPr>
                    <m:oMath xmlns:m="http://schemas.openxmlformats.org/officeDocument/2006/math">
                      <m:r>
                        <a:rPr lang="en-US" altLang="zh-CN" sz="2800" b="1" i="1">
                          <a:latin typeface="Cambria Math" panose="02040503050406030204" pitchFamily="18" charset="0"/>
                        </a:rPr>
                        <m:t>=</m:t>
                      </m:r>
                      <m:f>
                        <m:fPr>
                          <m:ctrlPr>
                            <a:rPr lang="zh-CN" altLang="zh-CN" sz="2800" b="1" i="1">
                              <a:latin typeface="Cambria Math" panose="02040503050406030204" pitchFamily="18" charset="0"/>
                            </a:rPr>
                          </m:ctrlPr>
                        </m:fPr>
                        <m:num>
                          <m:sSup>
                            <m:sSupPr>
                              <m:ctrlPr>
                                <a:rPr lang="zh-CN" altLang="zh-CN" sz="2800" b="1" i="1">
                                  <a:latin typeface="Cambria Math" panose="02040503050406030204" pitchFamily="18" charset="0"/>
                                </a:rPr>
                              </m:ctrlPr>
                            </m:sSupPr>
                            <m:e>
                              <m:r>
                                <a:rPr lang="en-US" altLang="zh-CN" sz="2800" b="1" i="1">
                                  <a:latin typeface="Cambria Math" panose="02040503050406030204" pitchFamily="18" charset="0"/>
                                </a:rPr>
                                <m:t>𝟔𝟎</m:t>
                              </m:r>
                            </m:e>
                            <m:sup>
                              <m:r>
                                <a:rPr lang="en-US" altLang="zh-CN" sz="2800" b="1" i="1">
                                  <a:latin typeface="Cambria Math" panose="02040503050406030204" pitchFamily="18" charset="0"/>
                                </a:rPr>
                                <m:t>𝟐</m:t>
                              </m:r>
                            </m:sup>
                          </m:sSup>
                          <m:r>
                            <a:rPr lang="en-US" altLang="zh-CN" sz="2800" b="1" i="1">
                              <a:latin typeface="Cambria Math" panose="02040503050406030204" pitchFamily="18" charset="0"/>
                            </a:rPr>
                            <m:t>−(</m:t>
                          </m:r>
                          <m:r>
                            <a:rPr lang="en-US" altLang="zh-CN" sz="2800" b="1" i="1">
                              <a:latin typeface="Cambria Math" panose="02040503050406030204" pitchFamily="18" charset="0"/>
                            </a:rPr>
                            <m:t>𝟔𝟎</m:t>
                          </m:r>
                          <m:r>
                            <a:rPr lang="en-US" altLang="zh-CN" sz="2800" b="1" i="1">
                              <a:latin typeface="Cambria Math" panose="02040503050406030204" pitchFamily="18" charset="0"/>
                            </a:rPr>
                            <m:t>−</m:t>
                          </m:r>
                          <m:sSup>
                            <m:sSupPr>
                              <m:ctrlPr>
                                <a:rPr lang="zh-CN" altLang="zh-CN" sz="2800" b="1" i="1">
                                  <a:latin typeface="Cambria Math" panose="02040503050406030204" pitchFamily="18" charset="0"/>
                                </a:rPr>
                              </m:ctrlPr>
                            </m:sSupPr>
                            <m:e>
                              <m:r>
                                <a:rPr lang="en-US" altLang="zh-CN" sz="2800" b="1" i="1">
                                  <a:latin typeface="Cambria Math" panose="02040503050406030204" pitchFamily="18" charset="0"/>
                                </a:rPr>
                                <m:t>𝟐𝟎</m:t>
                              </m:r>
                              <m:r>
                                <a:rPr lang="en-US" altLang="zh-CN" sz="2800" b="1" i="1">
                                  <a:latin typeface="Cambria Math" panose="02040503050406030204" pitchFamily="18" charset="0"/>
                                </a:rPr>
                                <m:t>)</m:t>
                              </m:r>
                            </m:e>
                            <m:sup>
                              <m:r>
                                <a:rPr lang="en-US" altLang="zh-CN" sz="2800" b="1" i="1">
                                  <a:latin typeface="Cambria Math" panose="02040503050406030204" pitchFamily="18" charset="0"/>
                                </a:rPr>
                                <m:t>𝟐</m:t>
                              </m:r>
                            </m:sup>
                          </m:sSup>
                        </m:num>
                        <m:den>
                          <m:sSup>
                            <m:sSupPr>
                              <m:ctrlPr>
                                <a:rPr lang="zh-CN" altLang="zh-CN" sz="2800" b="1" i="1">
                                  <a:latin typeface="Cambria Math" panose="02040503050406030204" pitchFamily="18" charset="0"/>
                                </a:rPr>
                              </m:ctrlPr>
                            </m:sSupPr>
                            <m:e>
                              <m:r>
                                <a:rPr lang="en-US" altLang="zh-CN" sz="2800" b="1" i="1">
                                  <a:latin typeface="Cambria Math" panose="02040503050406030204" pitchFamily="18" charset="0"/>
                                </a:rPr>
                                <m:t>𝟔𝟎</m:t>
                              </m:r>
                            </m:e>
                            <m:sup>
                              <m:r>
                                <a:rPr lang="en-US" altLang="zh-CN" sz="2800" b="1" i="1">
                                  <a:latin typeface="Cambria Math" panose="02040503050406030204" pitchFamily="18" charset="0"/>
                                </a:rPr>
                                <m:t>𝟐</m:t>
                              </m:r>
                            </m:sup>
                          </m:sSup>
                        </m:den>
                      </m:f>
                      <m:r>
                        <a:rPr lang="en-US" altLang="zh-CN" sz="2800" b="1" i="1">
                          <a:latin typeface="Cambria Math" panose="02040503050406030204" pitchFamily="18" charset="0"/>
                        </a:rPr>
                        <m:t>=</m:t>
                      </m:r>
                      <m:f>
                        <m:fPr>
                          <m:ctrlPr>
                            <a:rPr lang="zh-CN" altLang="zh-CN" sz="2800" b="1" i="1">
                              <a:latin typeface="Cambria Math" panose="02040503050406030204" pitchFamily="18" charset="0"/>
                            </a:rPr>
                          </m:ctrlPr>
                        </m:fPr>
                        <m:num>
                          <m:r>
                            <a:rPr lang="en-US" altLang="zh-CN" sz="2800" b="1" i="1">
                              <a:latin typeface="Cambria Math" panose="02040503050406030204" pitchFamily="18" charset="0"/>
                            </a:rPr>
                            <m:t>𝟓</m:t>
                          </m:r>
                        </m:num>
                        <m:den>
                          <m:r>
                            <a:rPr lang="en-US" altLang="zh-CN" sz="2800" b="1" i="1">
                              <a:latin typeface="Cambria Math" panose="02040503050406030204" pitchFamily="18" charset="0"/>
                            </a:rPr>
                            <m:t>𝟗</m:t>
                          </m:r>
                        </m:den>
                      </m:f>
                    </m:oMath>
                  </m:oMathPara>
                </a14:m>
                <a:endParaRPr lang="zh-CN" altLang="zh-CN" sz="2800" b="1" dirty="0"/>
              </a:p>
            </p:txBody>
          </p:sp>
        </mc:Choice>
        <mc:Fallback xmlns="">
          <p:sp>
            <p:nvSpPr>
              <p:cNvPr id="50181" name="矩形 7"/>
              <p:cNvSpPr>
                <a:spLocks noRot="1" noChangeAspect="1" noMove="1" noResize="1" noEditPoints="1" noAdjustHandles="1" noChangeArrowheads="1" noChangeShapeType="1" noTextEdit="1"/>
              </p:cNvSpPr>
              <p:nvPr/>
            </p:nvSpPr>
            <p:spPr bwMode="auto">
              <a:xfrm>
                <a:off x="467544" y="692696"/>
                <a:ext cx="4392488" cy="5314845"/>
              </a:xfrm>
              <a:prstGeom prst="rect">
                <a:avLst/>
              </a:prstGeom>
              <a:blipFill rotWithShape="0">
                <a:blip r:embed="rId2" cstate="print"/>
                <a:stretch>
                  <a:fillRect l="-3056"/>
                </a:stretch>
              </a:blip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pic>
        <p:nvPicPr>
          <p:cNvPr id="6" name="图片 5" descr="F:\概率\u=1820400367,3893938056&amp;fm=15&amp;gp=0[1].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60032" y="1484784"/>
            <a:ext cx="4281016" cy="4183732"/>
          </a:xfrm>
          <a:prstGeom prst="rect">
            <a:avLst/>
          </a:prstGeom>
          <a:noFill/>
          <a:ln>
            <a:noFill/>
          </a:ln>
        </p:spPr>
      </p:pic>
    </p:spTree>
    <p:extLst>
      <p:ext uri="{BB962C8B-B14F-4D97-AF65-F5344CB8AC3E}">
        <p14:creationId xmlns:p14="http://schemas.microsoft.com/office/powerpoint/2010/main" val="2853502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0181">
                                            <p:txEl>
                                              <p:pRg st="1" end="1"/>
                                            </p:txEl>
                                          </p:spTgt>
                                        </p:tgtEl>
                                        <p:attrNameLst>
                                          <p:attrName>style.visibility</p:attrName>
                                        </p:attrNameLst>
                                      </p:cBhvr>
                                      <p:to>
                                        <p:strVal val="visible"/>
                                      </p:to>
                                    </p:set>
                                    <p:anim calcmode="lin" valueType="num">
                                      <p:cBhvr additive="base">
                                        <p:cTn id="7" dur="500" fill="hold"/>
                                        <p:tgtEl>
                                          <p:spTgt spid="50181">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0181">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0181">
                                            <p:txEl>
                                              <p:pRg st="2" end="2"/>
                                            </p:txEl>
                                          </p:spTgt>
                                        </p:tgtEl>
                                        <p:attrNameLst>
                                          <p:attrName>style.visibility</p:attrName>
                                        </p:attrNameLst>
                                      </p:cBhvr>
                                      <p:to>
                                        <p:strVal val="visible"/>
                                      </p:to>
                                    </p:set>
                                    <p:anim calcmode="lin" valueType="num">
                                      <p:cBhvr additive="base">
                                        <p:cTn id="11" dur="500" fill="hold"/>
                                        <p:tgtEl>
                                          <p:spTgt spid="50181">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0181">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1" name="矩形 7"/>
          <p:cNvSpPr>
            <a:spLocks noChangeArrowheads="1"/>
          </p:cNvSpPr>
          <p:nvPr/>
        </p:nvSpPr>
        <p:spPr bwMode="auto">
          <a:xfrm>
            <a:off x="509789" y="1660368"/>
            <a:ext cx="8238675" cy="1620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1272" tIns="40636" rIns="81272" bIns="40636">
            <a:spAutoFit/>
          </a:bodyPr>
          <a:lstStyle/>
          <a:p>
            <a:pPr>
              <a:lnSpc>
                <a:spcPts val="4000"/>
              </a:lnSpc>
            </a:pPr>
            <a:r>
              <a:rPr lang="zh-CN" altLang="zh-CN" sz="2400" b="1" dirty="0"/>
              <a:t>设我们有一个以平行且等距木纹铺成的地板（如图），现在随意抛一支长度比木纹之间距离小的针，求针和其中一条木纹相交的概率</a:t>
            </a:r>
            <a:r>
              <a:rPr lang="zh-CN" altLang="zh-CN" sz="2400" b="1" dirty="0" smtClean="0"/>
              <a:t>。</a:t>
            </a:r>
            <a:endParaRPr lang="zh-CN" altLang="zh-CN" sz="2400" b="1" dirty="0"/>
          </a:p>
        </p:txBody>
      </p:sp>
      <p:sp>
        <p:nvSpPr>
          <p:cNvPr id="2" name="矩形 1"/>
          <p:cNvSpPr/>
          <p:nvPr/>
        </p:nvSpPr>
        <p:spPr>
          <a:xfrm>
            <a:off x="683568" y="750976"/>
            <a:ext cx="6696744" cy="707886"/>
          </a:xfrm>
          <a:prstGeom prst="rect">
            <a:avLst/>
          </a:prstGeom>
        </p:spPr>
        <p:txBody>
          <a:bodyPr wrap="square">
            <a:spAutoFit/>
          </a:bodyPr>
          <a:lstStyle/>
          <a:p>
            <a:r>
              <a:rPr lang="zh-CN" altLang="en-US" sz="4000" b="1" dirty="0" smtClean="0">
                <a:solidFill>
                  <a:srgbClr val="0070C0"/>
                </a:solidFill>
              </a:rPr>
              <a:t>例</a:t>
            </a:r>
            <a:r>
              <a:rPr lang="en-US" altLang="zh-CN" sz="4000" b="1" dirty="0" smtClean="0">
                <a:solidFill>
                  <a:srgbClr val="0070C0"/>
                </a:solidFill>
              </a:rPr>
              <a:t>2.</a:t>
            </a:r>
            <a:r>
              <a:rPr lang="zh-CN" altLang="en-US" sz="4000" b="1" dirty="0" smtClean="0">
                <a:solidFill>
                  <a:srgbClr val="0070C0"/>
                </a:solidFill>
              </a:rPr>
              <a:t>蒲丰投针问题</a:t>
            </a:r>
            <a:endParaRPr lang="zh-CN" altLang="en-US" sz="4000" b="1" dirty="0">
              <a:solidFill>
                <a:srgbClr val="0070C0"/>
              </a:solidFill>
            </a:endParaRPr>
          </a:p>
        </p:txBody>
      </p:sp>
      <p:pic>
        <p:nvPicPr>
          <p:cNvPr id="6" name="图片 5" descr="http://image.sciencenet.cn/album/201303/14/1613129s9it6190s1767rl.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99792" y="2852936"/>
            <a:ext cx="4752528" cy="3462409"/>
          </a:xfrm>
          <a:prstGeom prst="rect">
            <a:avLst/>
          </a:prstGeom>
          <a:noFill/>
          <a:ln>
            <a:noFill/>
          </a:ln>
        </p:spPr>
      </p:pic>
    </p:spTree>
    <p:extLst>
      <p:ext uri="{BB962C8B-B14F-4D97-AF65-F5344CB8AC3E}">
        <p14:creationId xmlns:p14="http://schemas.microsoft.com/office/powerpoint/2010/main" val="425953339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067944" y="1052736"/>
            <a:ext cx="4773216" cy="4752528"/>
          </a:xfrm>
          <a:ln>
            <a:solidFill>
              <a:schemeClr val="tx1"/>
            </a:solidFill>
          </a:ln>
        </p:spPr>
        <p:txBody>
          <a:bodyPr>
            <a:noAutofit/>
          </a:bodyPr>
          <a:lstStyle/>
          <a:p>
            <a:pPr marL="0" indent="0">
              <a:lnSpc>
                <a:spcPts val="4900"/>
              </a:lnSpc>
              <a:buNone/>
            </a:pPr>
            <a:r>
              <a:rPr lang="zh-CN" altLang="zh-CN" b="1" dirty="0" smtClean="0">
                <a:solidFill>
                  <a:srgbClr val="FF0000"/>
                </a:solidFill>
                <a:latin typeface="+mn-ea"/>
              </a:rPr>
              <a:t>蒲丰</a:t>
            </a:r>
            <a:r>
              <a:rPr lang="en-US" altLang="zh-CN" b="1" dirty="0">
                <a:solidFill>
                  <a:srgbClr val="FF0000"/>
                </a:solidFill>
                <a:latin typeface="+mn-ea"/>
              </a:rPr>
              <a:t>(</a:t>
            </a:r>
            <a:r>
              <a:rPr lang="en-US" altLang="zh-CN" b="1" dirty="0" smtClean="0">
                <a:solidFill>
                  <a:srgbClr val="FF0000"/>
                </a:solidFill>
                <a:latin typeface="+mn-ea"/>
              </a:rPr>
              <a:t>Buffon</a:t>
            </a:r>
            <a:r>
              <a:rPr lang="zh-CN" altLang="en-US" b="1" dirty="0" smtClean="0">
                <a:solidFill>
                  <a:srgbClr val="FF0000"/>
                </a:solidFill>
                <a:latin typeface="+mn-ea"/>
              </a:rPr>
              <a:t>，</a:t>
            </a:r>
            <a:r>
              <a:rPr lang="en-US" altLang="zh-CN" b="1" dirty="0" smtClean="0">
                <a:solidFill>
                  <a:srgbClr val="FF0000"/>
                </a:solidFill>
                <a:latin typeface="+mn-ea"/>
              </a:rPr>
              <a:t>1707-1788)</a:t>
            </a:r>
            <a:r>
              <a:rPr lang="zh-CN" altLang="en-US" b="1" dirty="0" smtClean="0">
                <a:latin typeface="+mn-ea"/>
              </a:rPr>
              <a:t>是</a:t>
            </a:r>
            <a:r>
              <a:rPr lang="en-US" altLang="zh-CN" b="1" dirty="0" err="1" smtClean="0">
                <a:latin typeface="+mn-ea"/>
              </a:rPr>
              <a:t>法国</a:t>
            </a:r>
            <a:r>
              <a:rPr lang="zh-CN" altLang="zh-CN" b="1" dirty="0">
                <a:latin typeface="+mn-ea"/>
              </a:rPr>
              <a:t>数学家、</a:t>
            </a:r>
            <a:r>
              <a:rPr lang="en-US" altLang="zh-CN" b="1" dirty="0" err="1">
                <a:latin typeface="+mn-ea"/>
              </a:rPr>
              <a:t>自然科学家</a:t>
            </a:r>
            <a:r>
              <a:rPr lang="zh-CN" altLang="zh-CN" b="1" dirty="0" smtClean="0">
                <a:latin typeface="+mn-ea"/>
              </a:rPr>
              <a:t>。</a:t>
            </a:r>
            <a:endParaRPr lang="en-US" altLang="zh-CN" b="1" dirty="0" smtClean="0">
              <a:latin typeface="+mn-ea"/>
            </a:endParaRPr>
          </a:p>
          <a:p>
            <a:pPr marL="0" indent="0">
              <a:lnSpc>
                <a:spcPts val="4900"/>
              </a:lnSpc>
              <a:buNone/>
            </a:pPr>
            <a:r>
              <a:rPr lang="zh-CN" altLang="zh-CN" b="1" dirty="0" smtClean="0">
                <a:latin typeface="+mn-ea"/>
              </a:rPr>
              <a:t>蒲丰</a:t>
            </a:r>
            <a:r>
              <a:rPr lang="zh-CN" altLang="zh-CN" b="1" dirty="0">
                <a:latin typeface="+mn-ea"/>
              </a:rPr>
              <a:t>是</a:t>
            </a:r>
            <a:r>
              <a:rPr lang="zh-CN" altLang="zh-CN" b="1" dirty="0">
                <a:solidFill>
                  <a:srgbClr val="FF0000"/>
                </a:solidFill>
                <a:latin typeface="+mn-ea"/>
              </a:rPr>
              <a:t>几何概率的开创者</a:t>
            </a:r>
            <a:r>
              <a:rPr lang="zh-CN" altLang="zh-CN" b="1" dirty="0">
                <a:latin typeface="+mn-ea"/>
              </a:rPr>
              <a:t>，并以蒲丰投针问题闻名于世，发表在其</a:t>
            </a:r>
            <a:r>
              <a:rPr lang="en-US" altLang="zh-CN" b="1" dirty="0">
                <a:latin typeface="+mn-ea"/>
              </a:rPr>
              <a:t>1777</a:t>
            </a:r>
            <a:r>
              <a:rPr lang="zh-CN" altLang="zh-CN" b="1" dirty="0">
                <a:latin typeface="+mn-ea"/>
              </a:rPr>
              <a:t>年的论著《或然性算术试验》</a:t>
            </a:r>
            <a:r>
              <a:rPr lang="zh-CN" altLang="zh-CN" b="1" dirty="0" smtClean="0">
                <a:latin typeface="+mn-ea"/>
              </a:rPr>
              <a:t>中</a:t>
            </a:r>
            <a:endParaRPr lang="en-US" altLang="zh-CN" b="1" dirty="0" smtClean="0">
              <a:latin typeface="+mn-ea"/>
            </a:endParaRPr>
          </a:p>
        </p:txBody>
      </p:sp>
      <p:pic>
        <p:nvPicPr>
          <p:cNvPr id="4" name="imgPicture" descr="http://h.hiphotos.baidu.com/baike/w%3D268/sign=35f0d80cbe096b638119595634328733/b17eca8065380cd7ae95bdcea144ad345982810d.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27584" y="1340768"/>
            <a:ext cx="2880320" cy="3888431"/>
          </a:xfrm>
          <a:prstGeom prst="rect">
            <a:avLst/>
          </a:prstGeom>
          <a:noFill/>
          <a:ln>
            <a:noFill/>
          </a:ln>
        </p:spPr>
      </p:pic>
      <p:sp>
        <p:nvSpPr>
          <p:cNvPr id="5" name="矩形 4"/>
          <p:cNvSpPr/>
          <p:nvPr/>
        </p:nvSpPr>
        <p:spPr>
          <a:xfrm>
            <a:off x="827584" y="5445224"/>
            <a:ext cx="2550444" cy="400110"/>
          </a:xfrm>
          <a:prstGeom prst="rect">
            <a:avLst/>
          </a:prstGeom>
        </p:spPr>
        <p:txBody>
          <a:bodyPr wrap="square">
            <a:spAutoFit/>
          </a:bodyPr>
          <a:lstStyle/>
          <a:p>
            <a:r>
              <a:rPr lang="en-US" altLang="zh-CN" sz="2000" b="1" dirty="0">
                <a:latin typeface="+mn-ea"/>
              </a:rPr>
              <a:t>(Buffon</a:t>
            </a:r>
            <a:r>
              <a:rPr lang="zh-CN" altLang="en-US" sz="2000" b="1" dirty="0">
                <a:latin typeface="+mn-ea"/>
              </a:rPr>
              <a:t>，</a:t>
            </a:r>
            <a:r>
              <a:rPr lang="en-US" altLang="zh-CN" sz="2000" b="1" dirty="0">
                <a:latin typeface="+mn-ea"/>
              </a:rPr>
              <a:t>1707-1788)</a:t>
            </a:r>
            <a:endParaRPr lang="zh-CN" altLang="en-US" sz="2000" dirty="0"/>
          </a:p>
        </p:txBody>
      </p:sp>
    </p:spTree>
    <p:extLst>
      <p:ext uri="{BB962C8B-B14F-4D97-AF65-F5344CB8AC3E}">
        <p14:creationId xmlns:p14="http://schemas.microsoft.com/office/powerpoint/2010/main" val="150935773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p:cNvSpPr>
                <a:spLocks noGrp="1"/>
              </p:cNvSpPr>
              <p:nvPr>
                <p:ph idx="1"/>
              </p:nvPr>
            </p:nvSpPr>
            <p:spPr>
              <a:xfrm>
                <a:off x="467544" y="332656"/>
                <a:ext cx="8229600" cy="3312367"/>
              </a:xfrm>
            </p:spPr>
            <p:txBody>
              <a:bodyPr>
                <a:noAutofit/>
              </a:bodyPr>
              <a:lstStyle/>
              <a:p>
                <a:pPr marL="0" indent="0">
                  <a:lnSpc>
                    <a:spcPts val="4000"/>
                  </a:lnSpc>
                  <a:buNone/>
                </a:pPr>
                <a:r>
                  <a:rPr lang="zh-CN" altLang="en-US" sz="2800" b="1" dirty="0" smtClean="0">
                    <a:solidFill>
                      <a:srgbClr val="FF0000"/>
                    </a:solidFill>
                  </a:rPr>
                  <a:t>数学模型：</a:t>
                </a:r>
                <a:r>
                  <a:rPr lang="zh-CN" altLang="zh-CN" sz="2800" b="1" dirty="0" smtClean="0"/>
                  <a:t>设</a:t>
                </a:r>
                <a:r>
                  <a:rPr lang="zh-CN" altLang="zh-CN" sz="2800" b="1" dirty="0"/>
                  <a:t>在平面上有一组平行线，其距都等于</a:t>
                </a:r>
                <a:r>
                  <a:rPr lang="en-US" altLang="zh-CN" sz="2800" b="1" dirty="0"/>
                  <a:t>a</a:t>
                </a:r>
                <a:r>
                  <a:rPr lang="zh-CN" altLang="zh-CN" sz="2800" b="1" dirty="0"/>
                  <a:t>，把一根长</a:t>
                </a:r>
                <a:r>
                  <a:rPr lang="en-US" altLang="zh-CN" sz="2800" b="1" dirty="0"/>
                  <a:t>l&lt;a</a:t>
                </a:r>
                <a:r>
                  <a:rPr lang="zh-CN" altLang="zh-CN" sz="2800" b="1" dirty="0"/>
                  <a:t>的针随机投上去，</a:t>
                </a:r>
                <a:r>
                  <a:rPr lang="zh-CN" altLang="en-US" sz="2800" b="1" dirty="0"/>
                  <a:t>求</a:t>
                </a:r>
                <a:r>
                  <a:rPr lang="zh-CN" altLang="zh-CN" sz="2800" b="1" dirty="0"/>
                  <a:t>这根针和一条直线相交的概率</a:t>
                </a:r>
                <a:r>
                  <a:rPr lang="zh-CN" altLang="en-US" sz="2800" b="1" dirty="0" smtClean="0"/>
                  <a:t>？</a:t>
                </a:r>
                <a:endParaRPr lang="en-US" altLang="zh-CN" sz="2800" b="1" dirty="0" smtClean="0"/>
              </a:p>
              <a:p>
                <a:pPr marL="0" indent="0">
                  <a:lnSpc>
                    <a:spcPts val="4000"/>
                  </a:lnSpc>
                  <a:buNone/>
                </a:pPr>
                <a:r>
                  <a:rPr lang="zh-CN" altLang="zh-CN" sz="2800" b="1" dirty="0" smtClean="0"/>
                  <a:t>用</a:t>
                </a:r>
                <a:r>
                  <a:rPr lang="en-US" altLang="zh-CN" sz="2800" b="1" dirty="0"/>
                  <a:t>A</a:t>
                </a:r>
                <a:r>
                  <a:rPr lang="zh-CN" altLang="zh-CN" sz="2800" b="1" dirty="0"/>
                  <a:t>表示事件“针与直线相交”，则由</a:t>
                </a:r>
                <a:r>
                  <a:rPr lang="zh-CN" altLang="zh-CN" sz="2800" b="1" dirty="0">
                    <a:solidFill>
                      <a:srgbClr val="FF0000"/>
                    </a:solidFill>
                  </a:rPr>
                  <a:t>几何概率</a:t>
                </a:r>
                <a:r>
                  <a:rPr lang="zh-CN" altLang="zh-CN" sz="2800" b="1" dirty="0" smtClean="0">
                    <a:solidFill>
                      <a:srgbClr val="FF0000"/>
                    </a:solidFill>
                  </a:rPr>
                  <a:t>定义得</a:t>
                </a:r>
                <a14:m>
                  <m:oMath xmlns:m="http://schemas.openxmlformats.org/officeDocument/2006/math">
                    <m:r>
                      <a:rPr lang="en-US" altLang="zh-CN" sz="2800" b="1" i="1">
                        <a:solidFill>
                          <a:srgbClr val="FF0000"/>
                        </a:solidFill>
                        <a:latin typeface="Cambria Math" panose="02040503050406030204" pitchFamily="18" charset="0"/>
                      </a:rPr>
                      <m:t>𝐏</m:t>
                    </m:r>
                    <m:d>
                      <m:dPr>
                        <m:ctrlPr>
                          <a:rPr lang="zh-CN" altLang="zh-CN" sz="2800" b="1" i="1">
                            <a:solidFill>
                              <a:srgbClr val="FF0000"/>
                            </a:solidFill>
                            <a:latin typeface="Cambria Math" panose="02040503050406030204" pitchFamily="18" charset="0"/>
                          </a:rPr>
                        </m:ctrlPr>
                      </m:dPr>
                      <m:e>
                        <m:r>
                          <a:rPr lang="en-US" altLang="zh-CN" sz="2800" b="1" i="1">
                            <a:solidFill>
                              <a:srgbClr val="FF0000"/>
                            </a:solidFill>
                            <a:latin typeface="Cambria Math" panose="02040503050406030204" pitchFamily="18" charset="0"/>
                          </a:rPr>
                          <m:t>𝑨</m:t>
                        </m:r>
                      </m:e>
                    </m:d>
                    <m:r>
                      <a:rPr lang="en-US" altLang="zh-CN" sz="2800" b="1">
                        <a:solidFill>
                          <a:srgbClr val="FF0000"/>
                        </a:solidFill>
                        <a:latin typeface="Cambria Math" panose="02040503050406030204" pitchFamily="18" charset="0"/>
                      </a:rPr>
                      <m:t>=</m:t>
                    </m:r>
                    <m:f>
                      <m:fPr>
                        <m:ctrlPr>
                          <a:rPr lang="zh-CN" altLang="zh-CN" sz="2800" b="1" i="1">
                            <a:solidFill>
                              <a:srgbClr val="FF0000"/>
                            </a:solidFill>
                            <a:latin typeface="Cambria Math" panose="02040503050406030204" pitchFamily="18" charset="0"/>
                          </a:rPr>
                        </m:ctrlPr>
                      </m:fPr>
                      <m:num>
                        <m:r>
                          <a:rPr lang="en-US" altLang="zh-CN" sz="2800" b="1" i="1">
                            <a:solidFill>
                              <a:srgbClr val="FF0000"/>
                            </a:solidFill>
                            <a:latin typeface="Cambria Math" panose="02040503050406030204" pitchFamily="18" charset="0"/>
                          </a:rPr>
                          <m:t>𝟐</m:t>
                        </m:r>
                        <m:r>
                          <a:rPr lang="en-US" altLang="zh-CN" sz="2800" b="1" i="1">
                            <a:solidFill>
                              <a:srgbClr val="FF0000"/>
                            </a:solidFill>
                            <a:latin typeface="Cambria Math" panose="02040503050406030204" pitchFamily="18" charset="0"/>
                          </a:rPr>
                          <m:t>𝒍</m:t>
                        </m:r>
                      </m:num>
                      <m:den>
                        <m:r>
                          <a:rPr lang="en-US" altLang="zh-CN" sz="2800" b="1" i="1">
                            <a:solidFill>
                              <a:srgbClr val="FF0000"/>
                            </a:solidFill>
                            <a:latin typeface="Cambria Math" panose="02040503050406030204" pitchFamily="18" charset="0"/>
                          </a:rPr>
                          <m:t>𝝅</m:t>
                        </m:r>
                        <m:r>
                          <a:rPr lang="en-US" altLang="zh-CN" sz="2800" b="1" i="1">
                            <a:solidFill>
                              <a:srgbClr val="FF0000"/>
                            </a:solidFill>
                            <a:latin typeface="Cambria Math" panose="02040503050406030204" pitchFamily="18" charset="0"/>
                          </a:rPr>
                          <m:t>𝒂</m:t>
                        </m:r>
                      </m:den>
                    </m:f>
                  </m:oMath>
                </a14:m>
                <a:r>
                  <a:rPr lang="zh-CN" altLang="zh-CN" sz="2800" b="1" dirty="0"/>
                  <a:t>，即为两个区域面积之比</a:t>
                </a:r>
                <a:r>
                  <a:rPr lang="zh-CN" altLang="zh-CN" sz="2800" b="1" dirty="0" smtClean="0"/>
                  <a:t>。</a:t>
                </a:r>
                <a:endParaRPr lang="en-US" altLang="zh-CN" sz="2800" b="1" dirty="0" smtClean="0"/>
              </a:p>
              <a:p>
                <a:pPr marL="0" indent="0">
                  <a:lnSpc>
                    <a:spcPts val="4000"/>
                  </a:lnSpc>
                  <a:buNone/>
                </a:pPr>
                <a:r>
                  <a:rPr lang="zh-CN" altLang="zh-CN" sz="2800" b="1" dirty="0" smtClean="0">
                    <a:solidFill>
                      <a:srgbClr val="FF0000"/>
                    </a:solidFill>
                  </a:rPr>
                  <a:t>利用</a:t>
                </a:r>
                <a:r>
                  <a:rPr lang="zh-CN" altLang="zh-CN" sz="2800" b="1" dirty="0">
                    <a:solidFill>
                      <a:srgbClr val="FF0000"/>
                    </a:solidFill>
                  </a:rPr>
                  <a:t>这一公式，可以用概率方法得到圆周率的近似值</a:t>
                </a:r>
                <a:r>
                  <a:rPr lang="zh-CN" altLang="zh-CN" sz="2800" b="1" dirty="0"/>
                  <a:t>。</a:t>
                </a:r>
                <a:endParaRPr lang="zh-CN" altLang="en-US" sz="2800" b="1" dirty="0" smtClean="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467544" y="332656"/>
                <a:ext cx="8229600" cy="3312367"/>
              </a:xfrm>
              <a:blipFill rotWithShape="0">
                <a:blip r:embed="rId2" cstate="print"/>
                <a:stretch>
                  <a:fillRect l="-1556" t="-1473" r="-5630" b="-18600"/>
                </a:stretch>
              </a:blipFill>
            </p:spPr>
            <p:txBody>
              <a:bodyPr/>
              <a:lstStyle/>
              <a:p>
                <a:r>
                  <a:rPr lang="zh-CN" altLang="en-US">
                    <a:noFill/>
                  </a:rPr>
                  <a:t> </a:t>
                </a:r>
              </a:p>
            </p:txBody>
          </p:sp>
        </mc:Fallback>
      </mc:AlternateContent>
      <p:pic>
        <p:nvPicPr>
          <p:cNvPr id="4" name="图片 3" descr="http://s13.sinaimg.cn/large/5c4e7595x5f04ee70c62c"/>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63688" y="3573016"/>
            <a:ext cx="5184576" cy="2880320"/>
          </a:xfrm>
          <a:prstGeom prst="rect">
            <a:avLst/>
          </a:prstGeom>
          <a:noFill/>
          <a:ln>
            <a:noFill/>
          </a:ln>
        </p:spPr>
      </p:pic>
    </p:spTree>
    <p:extLst>
      <p:ext uri="{BB962C8B-B14F-4D97-AF65-F5344CB8AC3E}">
        <p14:creationId xmlns:p14="http://schemas.microsoft.com/office/powerpoint/2010/main" val="36913302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8242" name="Picture 2" descr="http://i2.sinaimg.cn/lx/2009/1012/20091012104255.jpg"/>
          <p:cNvPicPr>
            <a:picLocks noChangeAspect="1" noChangeArrowheads="1"/>
          </p:cNvPicPr>
          <p:nvPr/>
        </p:nvPicPr>
        <p:blipFill>
          <a:blip r:embed="rId2" cstate="print"/>
          <a:srcRect/>
          <a:stretch>
            <a:fillRect/>
          </a:stretch>
        </p:blipFill>
        <p:spPr bwMode="auto">
          <a:xfrm>
            <a:off x="1115616" y="1268760"/>
            <a:ext cx="6153150" cy="3886200"/>
          </a:xfrm>
          <a:prstGeom prst="rect">
            <a:avLst/>
          </a:prstGeom>
          <a:noFill/>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188640"/>
            <a:ext cx="8229600" cy="6336704"/>
          </a:xfrm>
        </p:spPr>
        <p:txBody>
          <a:bodyPr>
            <a:noAutofit/>
          </a:bodyPr>
          <a:lstStyle/>
          <a:p>
            <a:pPr marL="0" indent="0">
              <a:lnSpc>
                <a:spcPts val="4000"/>
              </a:lnSpc>
              <a:buNone/>
            </a:pPr>
            <a:r>
              <a:rPr lang="zh-CN" altLang="zh-CN" sz="2800" b="1" dirty="0" smtClean="0"/>
              <a:t>他</a:t>
            </a:r>
            <a:r>
              <a:rPr lang="zh-CN" altLang="zh-CN" sz="2800" b="1" dirty="0"/>
              <a:t>选取 </a:t>
            </a:r>
            <a:r>
              <a:rPr lang="en-US" altLang="zh-CN" sz="2800" b="1" i="1" dirty="0"/>
              <a:t>l = a/2</a:t>
            </a:r>
            <a:r>
              <a:rPr lang="en-US" altLang="zh-CN" sz="2800" b="1" dirty="0"/>
              <a:t> </a:t>
            </a:r>
            <a:r>
              <a:rPr lang="zh-CN" altLang="zh-CN" sz="2800" b="1" dirty="0"/>
              <a:t>，然后投针</a:t>
            </a:r>
            <a:r>
              <a:rPr lang="en-US" altLang="zh-CN" sz="2800" b="1" dirty="0"/>
              <a:t>2212</a:t>
            </a:r>
            <a:r>
              <a:rPr lang="zh-CN" altLang="zh-CN" sz="2800" b="1" dirty="0"/>
              <a:t>次，其中针与平行线相交</a:t>
            </a:r>
            <a:r>
              <a:rPr lang="en-US" altLang="zh-CN" sz="2800" b="1" dirty="0"/>
              <a:t>704</a:t>
            </a:r>
            <a:r>
              <a:rPr lang="zh-CN" altLang="zh-CN" sz="2800" b="1" dirty="0"/>
              <a:t>次，这样求得圆周率的近似值为</a:t>
            </a:r>
            <a:r>
              <a:rPr lang="en-US" altLang="zh-CN" sz="2800" b="1" dirty="0"/>
              <a:t> 2212/704 = 3.142</a:t>
            </a:r>
            <a:r>
              <a:rPr lang="zh-CN" altLang="zh-CN" sz="2800" b="1" dirty="0" smtClean="0"/>
              <a:t>。</a:t>
            </a:r>
            <a:endParaRPr lang="en-US" altLang="zh-CN" sz="2800" b="1" dirty="0" smtClean="0"/>
          </a:p>
          <a:p>
            <a:pPr marL="0" indent="0">
              <a:lnSpc>
                <a:spcPts val="4000"/>
              </a:lnSpc>
              <a:buNone/>
            </a:pPr>
            <a:r>
              <a:rPr lang="en-US" altLang="zh-CN" sz="2800" b="1" dirty="0" smtClean="0"/>
              <a:t>1850</a:t>
            </a:r>
            <a:r>
              <a:rPr lang="zh-CN" altLang="zh-CN" sz="2800" b="1" dirty="0"/>
              <a:t>年，一位叫</a:t>
            </a:r>
            <a:r>
              <a:rPr lang="zh-CN" altLang="zh-CN" sz="2800" b="1" dirty="0">
                <a:solidFill>
                  <a:srgbClr val="FF0000"/>
                </a:solidFill>
              </a:rPr>
              <a:t>沃尔</a:t>
            </a:r>
            <a:r>
              <a:rPr lang="zh-CN" altLang="zh-CN" sz="2800" b="1" dirty="0" smtClean="0">
                <a:solidFill>
                  <a:srgbClr val="FF0000"/>
                </a:solidFill>
              </a:rPr>
              <a:t>夫</a:t>
            </a:r>
            <a:r>
              <a:rPr lang="zh-CN" altLang="en-US" sz="2800" b="1" dirty="0" smtClean="0">
                <a:solidFill>
                  <a:srgbClr val="FF0000"/>
                </a:solidFill>
              </a:rPr>
              <a:t>（</a:t>
            </a:r>
            <a:r>
              <a:rPr lang="en-US" altLang="zh-CN" sz="2800" b="1" dirty="0" smtClean="0">
                <a:solidFill>
                  <a:srgbClr val="FF0000"/>
                </a:solidFill>
              </a:rPr>
              <a:t>Wolf</a:t>
            </a:r>
            <a:r>
              <a:rPr lang="zh-CN" altLang="en-US" sz="2800" b="1" dirty="0" smtClean="0">
                <a:solidFill>
                  <a:srgbClr val="FF0000"/>
                </a:solidFill>
              </a:rPr>
              <a:t>）</a:t>
            </a:r>
            <a:r>
              <a:rPr lang="zh-CN" altLang="zh-CN" sz="2800" b="1" dirty="0" smtClean="0"/>
              <a:t>的</a:t>
            </a:r>
            <a:r>
              <a:rPr lang="zh-CN" altLang="zh-CN" sz="2800" b="1" dirty="0"/>
              <a:t>人在投掷</a:t>
            </a:r>
            <a:r>
              <a:rPr lang="en-US" altLang="zh-CN" sz="2800" b="1" dirty="0"/>
              <a:t>5000</a:t>
            </a:r>
            <a:r>
              <a:rPr lang="zh-CN" altLang="zh-CN" sz="2800" b="1" dirty="0"/>
              <a:t>多次后</a:t>
            </a:r>
            <a:r>
              <a:rPr lang="zh-CN" altLang="zh-CN" sz="2800" b="1" dirty="0" smtClean="0"/>
              <a:t>，得到 </a:t>
            </a:r>
            <a:r>
              <a:rPr lang="en-US" altLang="zh-CN" sz="2800" b="1" i="1" dirty="0"/>
              <a:t>π</a:t>
            </a:r>
            <a:r>
              <a:rPr lang="en-US" altLang="zh-CN" sz="2800" b="1" dirty="0"/>
              <a:t> </a:t>
            </a:r>
            <a:r>
              <a:rPr lang="zh-CN" altLang="zh-CN" sz="2800" b="1" dirty="0"/>
              <a:t>的近似值为</a:t>
            </a:r>
            <a:r>
              <a:rPr lang="en-US" altLang="zh-CN" sz="2800" b="1" dirty="0"/>
              <a:t>3.1596</a:t>
            </a:r>
            <a:r>
              <a:rPr lang="zh-CN" altLang="zh-CN" sz="2800" b="1" dirty="0" smtClean="0"/>
              <a:t>。</a:t>
            </a:r>
            <a:endParaRPr lang="en-US" altLang="zh-CN" sz="2800" b="1" dirty="0" smtClean="0"/>
          </a:p>
          <a:p>
            <a:pPr marL="0" indent="0">
              <a:lnSpc>
                <a:spcPts val="4000"/>
              </a:lnSpc>
              <a:buNone/>
            </a:pPr>
            <a:r>
              <a:rPr lang="en-US" altLang="zh-CN" sz="2800" b="1" dirty="0" smtClean="0"/>
              <a:t>1901</a:t>
            </a:r>
            <a:r>
              <a:rPr lang="zh-CN" altLang="zh-CN" sz="2800" b="1" dirty="0"/>
              <a:t>年，意大利数学家</a:t>
            </a:r>
            <a:r>
              <a:rPr lang="zh-CN" altLang="zh-CN" sz="2800" b="1" dirty="0" smtClean="0"/>
              <a:t>拉兹瑞尼</a:t>
            </a:r>
            <a:r>
              <a:rPr lang="zh-CN" altLang="en-US" sz="2800" b="1" dirty="0" smtClean="0"/>
              <a:t>（</a:t>
            </a:r>
            <a:r>
              <a:rPr lang="en-US" altLang="zh-CN" sz="2800" b="1" dirty="0" err="1" smtClean="0"/>
              <a:t>Lazzerini</a:t>
            </a:r>
            <a:r>
              <a:rPr lang="zh-CN" altLang="en-US" sz="2800" b="1" dirty="0" smtClean="0"/>
              <a:t>）</a:t>
            </a:r>
            <a:r>
              <a:rPr lang="zh-CN" altLang="zh-CN" sz="2800" b="1" dirty="0" smtClean="0"/>
              <a:t>作</a:t>
            </a:r>
            <a:r>
              <a:rPr lang="zh-CN" altLang="zh-CN" sz="2800" b="1" dirty="0"/>
              <a:t>了</a:t>
            </a:r>
            <a:r>
              <a:rPr lang="en-US" altLang="zh-CN" sz="2800" b="1" dirty="0"/>
              <a:t>3408</a:t>
            </a:r>
            <a:r>
              <a:rPr lang="zh-CN" altLang="zh-CN" sz="2800" b="1" dirty="0"/>
              <a:t>次投针，给出</a:t>
            </a:r>
            <a:r>
              <a:rPr lang="en-US" altLang="zh-CN" sz="2800" b="1" i="1" dirty="0"/>
              <a:t>π</a:t>
            </a:r>
            <a:r>
              <a:rPr lang="zh-CN" altLang="zh-CN" sz="2800" b="1" dirty="0"/>
              <a:t>的值为</a:t>
            </a:r>
            <a:r>
              <a:rPr lang="en-US" altLang="zh-CN" sz="2800" b="1" dirty="0"/>
              <a:t>3</a:t>
            </a:r>
            <a:r>
              <a:rPr lang="zh-CN" altLang="zh-CN" sz="2800" b="1" dirty="0"/>
              <a:t>．</a:t>
            </a:r>
            <a:r>
              <a:rPr lang="en-US" altLang="zh-CN" sz="2800" b="1" dirty="0"/>
              <a:t>1415929——</a:t>
            </a:r>
            <a:r>
              <a:rPr lang="zh-CN" altLang="zh-CN" sz="2800" b="1" dirty="0"/>
              <a:t>准确到小数后</a:t>
            </a:r>
            <a:r>
              <a:rPr lang="en-US" altLang="zh-CN" sz="2800" b="1" dirty="0"/>
              <a:t>6</a:t>
            </a:r>
            <a:r>
              <a:rPr lang="zh-CN" altLang="zh-CN" sz="2800" b="1" dirty="0"/>
              <a:t>位</a:t>
            </a:r>
            <a:r>
              <a:rPr lang="zh-CN" altLang="zh-CN" sz="2800" b="1" dirty="0" smtClean="0"/>
              <a:t>．</a:t>
            </a:r>
            <a:endParaRPr lang="en-US" altLang="zh-CN" sz="2800" b="1" dirty="0" smtClean="0"/>
          </a:p>
          <a:p>
            <a:pPr marL="0" indent="0">
              <a:lnSpc>
                <a:spcPts val="4000"/>
              </a:lnSpc>
              <a:buNone/>
            </a:pPr>
            <a:r>
              <a:rPr lang="zh-CN" altLang="zh-CN" sz="2800" b="1" dirty="0" smtClean="0">
                <a:solidFill>
                  <a:srgbClr val="FF0000"/>
                </a:solidFill>
              </a:rPr>
              <a:t>通过</a:t>
            </a:r>
            <a:r>
              <a:rPr lang="zh-CN" altLang="zh-CN" sz="2800" b="1" dirty="0">
                <a:solidFill>
                  <a:srgbClr val="FF0000"/>
                </a:solidFill>
              </a:rPr>
              <a:t>几何、微积分、概率等广泛的范围和渠道发现</a:t>
            </a:r>
            <a:r>
              <a:rPr lang="en-US" altLang="zh-CN" sz="2800" b="1" i="1" dirty="0">
                <a:solidFill>
                  <a:srgbClr val="FF0000"/>
                </a:solidFill>
              </a:rPr>
              <a:t>π</a:t>
            </a:r>
            <a:r>
              <a:rPr lang="zh-CN" altLang="zh-CN" sz="2800" b="1" dirty="0">
                <a:solidFill>
                  <a:srgbClr val="FF0000"/>
                </a:solidFill>
              </a:rPr>
              <a:t>，这是着实令人惊讶的！</a:t>
            </a:r>
            <a:endParaRPr lang="zh-CN" altLang="en-US" sz="2800" b="1" dirty="0">
              <a:solidFill>
                <a:srgbClr val="FF0000"/>
              </a:solidFill>
            </a:endParaRPr>
          </a:p>
        </p:txBody>
      </p:sp>
    </p:spTree>
    <p:extLst>
      <p:ext uri="{BB962C8B-B14F-4D97-AF65-F5344CB8AC3E}">
        <p14:creationId xmlns:p14="http://schemas.microsoft.com/office/powerpoint/2010/main" val="40435223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p:cNvGraphicFramePr>
            <a:graphicFrameLocks noGrp="1"/>
          </p:cNvGraphicFramePr>
          <p:nvPr>
            <p:ph idx="1"/>
            <p:extLst/>
          </p:nvPr>
        </p:nvGraphicFramePr>
        <p:xfrm>
          <a:off x="539552" y="188639"/>
          <a:ext cx="8208912" cy="6192688"/>
        </p:xfrm>
        <a:graphic>
          <a:graphicData uri="http://schemas.openxmlformats.org/drawingml/2006/table">
            <a:tbl>
              <a:tblPr firstRow="1" firstCol="1" bandRow="1">
                <a:tableStyleId>{5C22544A-7EE6-4342-B048-85BDC9FD1C3A}</a:tableStyleId>
              </a:tblPr>
              <a:tblGrid>
                <a:gridCol w="2203486">
                  <a:extLst>
                    <a:ext uri="{9D8B030D-6E8A-4147-A177-3AD203B41FA5}">
                      <a16:colId xmlns:a16="http://schemas.microsoft.com/office/drawing/2014/main" val="20000"/>
                    </a:ext>
                  </a:extLst>
                </a:gridCol>
                <a:gridCol w="1852142">
                  <a:extLst>
                    <a:ext uri="{9D8B030D-6E8A-4147-A177-3AD203B41FA5}">
                      <a16:colId xmlns:a16="http://schemas.microsoft.com/office/drawing/2014/main" val="20001"/>
                    </a:ext>
                  </a:extLst>
                </a:gridCol>
                <a:gridCol w="1459262">
                  <a:extLst>
                    <a:ext uri="{9D8B030D-6E8A-4147-A177-3AD203B41FA5}">
                      <a16:colId xmlns:a16="http://schemas.microsoft.com/office/drawing/2014/main" val="20002"/>
                    </a:ext>
                  </a:extLst>
                </a:gridCol>
                <a:gridCol w="1318949">
                  <a:extLst>
                    <a:ext uri="{9D8B030D-6E8A-4147-A177-3AD203B41FA5}">
                      <a16:colId xmlns:a16="http://schemas.microsoft.com/office/drawing/2014/main" val="20003"/>
                    </a:ext>
                  </a:extLst>
                </a:gridCol>
                <a:gridCol w="1375073">
                  <a:extLst>
                    <a:ext uri="{9D8B030D-6E8A-4147-A177-3AD203B41FA5}">
                      <a16:colId xmlns:a16="http://schemas.microsoft.com/office/drawing/2014/main" val="20004"/>
                    </a:ext>
                  </a:extLst>
                </a:gridCol>
              </a:tblGrid>
              <a:tr h="1548172">
                <a:tc>
                  <a:txBody>
                    <a:bodyPr/>
                    <a:lstStyle/>
                    <a:p>
                      <a:pPr algn="ctr">
                        <a:spcAft>
                          <a:spcPts val="0"/>
                        </a:spcAft>
                      </a:pPr>
                      <a:r>
                        <a:rPr lang="zh-CN" sz="1200" kern="0" dirty="0">
                          <a:effectLst/>
                        </a:rPr>
                        <a:t>圆周率估计值</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实验者</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年代</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投掷次数</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相交次数</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10000"/>
                  </a:ext>
                </a:extLst>
              </a:tr>
              <a:tr h="774086">
                <a:tc>
                  <a:txBody>
                    <a:bodyPr/>
                    <a:lstStyle/>
                    <a:p>
                      <a:pPr algn="ctr">
                        <a:spcAft>
                          <a:spcPts val="0"/>
                        </a:spcAft>
                      </a:pPr>
                      <a:r>
                        <a:rPr lang="en-US" sz="1200" kern="0">
                          <a:effectLst/>
                        </a:rPr>
                        <a:t>3.1596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沃尔夫</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1850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5000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2531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10001"/>
                  </a:ext>
                </a:extLst>
              </a:tr>
              <a:tr h="774086">
                <a:tc>
                  <a:txBody>
                    <a:bodyPr/>
                    <a:lstStyle/>
                    <a:p>
                      <a:pPr algn="ctr">
                        <a:spcAft>
                          <a:spcPts val="0"/>
                        </a:spcAft>
                      </a:pPr>
                      <a:r>
                        <a:rPr lang="en-US" sz="1200" kern="0">
                          <a:effectLst/>
                        </a:rPr>
                        <a:t>3.1554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史密斯</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1855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3204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1219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10002"/>
                  </a:ext>
                </a:extLst>
              </a:tr>
              <a:tr h="774086">
                <a:tc>
                  <a:txBody>
                    <a:bodyPr/>
                    <a:lstStyle/>
                    <a:p>
                      <a:pPr algn="ctr">
                        <a:spcAft>
                          <a:spcPts val="0"/>
                        </a:spcAft>
                      </a:pPr>
                      <a:r>
                        <a:rPr lang="en-US" sz="1200" kern="0">
                          <a:effectLst/>
                        </a:rPr>
                        <a:t>3.137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德摩根</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1680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600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383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10003"/>
                  </a:ext>
                </a:extLst>
              </a:tr>
              <a:tr h="774086">
                <a:tc>
                  <a:txBody>
                    <a:bodyPr/>
                    <a:lstStyle/>
                    <a:p>
                      <a:pPr algn="ctr">
                        <a:spcAft>
                          <a:spcPts val="0"/>
                        </a:spcAft>
                      </a:pPr>
                      <a:r>
                        <a:rPr lang="en-US" sz="1200" kern="0">
                          <a:effectLst/>
                        </a:rPr>
                        <a:t>3.1595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福克斯</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1884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1030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489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10004"/>
                  </a:ext>
                </a:extLst>
              </a:tr>
              <a:tr h="774086">
                <a:tc>
                  <a:txBody>
                    <a:bodyPr/>
                    <a:lstStyle/>
                    <a:p>
                      <a:pPr algn="ctr">
                        <a:spcAft>
                          <a:spcPts val="0"/>
                        </a:spcAft>
                      </a:pPr>
                      <a:r>
                        <a:rPr lang="en-US" sz="1200" kern="0">
                          <a:effectLst/>
                        </a:rPr>
                        <a:t>3.1415929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拉泽里尼</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1901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3408</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dirty="0">
                          <a:effectLst/>
                        </a:rPr>
                        <a:t>1808</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10005"/>
                  </a:ext>
                </a:extLst>
              </a:tr>
              <a:tr h="774086">
                <a:tc>
                  <a:txBody>
                    <a:bodyPr/>
                    <a:lstStyle/>
                    <a:p>
                      <a:pPr algn="ctr">
                        <a:spcAft>
                          <a:spcPts val="0"/>
                        </a:spcAft>
                      </a:pPr>
                      <a:r>
                        <a:rPr lang="en-US" sz="1200" kern="0">
                          <a:effectLst/>
                        </a:rPr>
                        <a:t>3.1795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zh-CN" sz="1200" kern="0">
                          <a:effectLst/>
                        </a:rPr>
                        <a:t>赖纳</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1925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a:effectLst/>
                        </a:rPr>
                        <a:t>2520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tc>
                  <a:txBody>
                    <a:bodyPr/>
                    <a:lstStyle/>
                    <a:p>
                      <a:pPr algn="ctr">
                        <a:spcAft>
                          <a:spcPts val="0"/>
                        </a:spcAft>
                      </a:pPr>
                      <a:r>
                        <a:rPr lang="en-US" sz="1200" kern="0" dirty="0">
                          <a:effectLst/>
                        </a:rPr>
                        <a:t>859</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74041805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8229600" cy="5904656"/>
          </a:xfrm>
        </p:spPr>
        <p:txBody>
          <a:bodyPr>
            <a:normAutofit/>
          </a:bodyPr>
          <a:lstStyle/>
          <a:p>
            <a:pPr marL="0" indent="0">
              <a:lnSpc>
                <a:spcPts val="4100"/>
              </a:lnSpc>
              <a:buNone/>
            </a:pPr>
            <a:r>
              <a:rPr lang="zh-CN" altLang="en-US" sz="2800" b="1" dirty="0" smtClean="0">
                <a:solidFill>
                  <a:srgbClr val="FF0000"/>
                </a:solidFill>
              </a:rPr>
              <a:t>中学教材例子：</a:t>
            </a:r>
            <a:r>
              <a:rPr lang="zh-CN" altLang="en-US" sz="2800" b="1" dirty="0" smtClean="0"/>
              <a:t>平面划平行线，扔个硬币，求概率。</a:t>
            </a:r>
            <a:endParaRPr lang="en-US" altLang="zh-CN" sz="2800" b="1" dirty="0" smtClean="0"/>
          </a:p>
          <a:p>
            <a:pPr marL="0" indent="0">
              <a:lnSpc>
                <a:spcPts val="4100"/>
              </a:lnSpc>
              <a:buNone/>
            </a:pPr>
            <a:r>
              <a:rPr lang="zh-CN" altLang="en-US" sz="2800" b="1" dirty="0"/>
              <a:t>一</a:t>
            </a:r>
            <a:r>
              <a:rPr lang="zh-CN" altLang="en-US" sz="2800" b="1" dirty="0" smtClean="0"/>
              <a:t>个正方形里有个圆，扔豆子，求</a:t>
            </a:r>
            <a:r>
              <a:rPr lang="en-US" altLang="zh-CN" sz="2800" b="1" i="1" dirty="0"/>
              <a:t>π</a:t>
            </a:r>
            <a:r>
              <a:rPr lang="zh-CN" altLang="en-US" sz="2800" b="1" dirty="0" smtClean="0"/>
              <a:t>近似值</a:t>
            </a:r>
            <a:endParaRPr lang="en-US" altLang="zh-CN" sz="2800" b="1" dirty="0" smtClean="0"/>
          </a:p>
          <a:p>
            <a:pPr marL="0" indent="0">
              <a:lnSpc>
                <a:spcPts val="4100"/>
              </a:lnSpc>
              <a:buNone/>
            </a:pPr>
            <a:endParaRPr lang="en-US" altLang="zh-CN" sz="2800" b="1" dirty="0" smtClean="0">
              <a:solidFill>
                <a:srgbClr val="FF0000"/>
              </a:solidFill>
            </a:endParaRPr>
          </a:p>
          <a:p>
            <a:pPr marL="0" indent="0">
              <a:lnSpc>
                <a:spcPts val="4100"/>
              </a:lnSpc>
              <a:buNone/>
            </a:pPr>
            <a:r>
              <a:rPr lang="zh-CN" altLang="en-US" sz="2800" b="1" dirty="0" smtClean="0">
                <a:solidFill>
                  <a:srgbClr val="FF0000"/>
                </a:solidFill>
              </a:rPr>
              <a:t>问题</a:t>
            </a:r>
            <a:r>
              <a:rPr lang="en-US" altLang="zh-CN" sz="2800" b="1" dirty="0" smtClean="0">
                <a:solidFill>
                  <a:srgbClr val="FF0000"/>
                </a:solidFill>
              </a:rPr>
              <a:t>:</a:t>
            </a:r>
            <a:r>
              <a:rPr lang="zh-CN" altLang="zh-CN" sz="2800" b="1" dirty="0" smtClean="0"/>
              <a:t>几何概率</a:t>
            </a:r>
            <a:r>
              <a:rPr lang="zh-CN" altLang="zh-CN" sz="2800" b="1" dirty="0"/>
              <a:t>定义虽然</a:t>
            </a:r>
            <a:r>
              <a:rPr lang="zh-CN" altLang="zh-CN" sz="2800" b="1" dirty="0">
                <a:solidFill>
                  <a:srgbClr val="FF0000"/>
                </a:solidFill>
              </a:rPr>
              <a:t>去掉了有限性</a:t>
            </a:r>
            <a:r>
              <a:rPr lang="zh-CN" altLang="zh-CN" sz="2800" b="1" dirty="0"/>
              <a:t>的限制，但仍要求试验满足</a:t>
            </a:r>
            <a:r>
              <a:rPr lang="zh-CN" altLang="zh-CN" sz="2800" b="1" dirty="0">
                <a:solidFill>
                  <a:srgbClr val="FF0000"/>
                </a:solidFill>
              </a:rPr>
              <a:t>等可能性</a:t>
            </a:r>
            <a:r>
              <a:rPr lang="zh-CN" altLang="zh-CN" sz="2800" b="1" dirty="0"/>
              <a:t>，这在实际问题中有很大的局限性</a:t>
            </a:r>
            <a:r>
              <a:rPr lang="zh-CN" altLang="zh-CN" sz="2800" b="1" dirty="0" smtClean="0"/>
              <a:t>。</a:t>
            </a:r>
            <a:r>
              <a:rPr lang="zh-CN" altLang="en-US" sz="2800" b="1" dirty="0" smtClean="0">
                <a:solidFill>
                  <a:srgbClr val="FF0000"/>
                </a:solidFill>
              </a:rPr>
              <a:t>不等可能</a:t>
            </a:r>
            <a:r>
              <a:rPr lang="en-US" altLang="zh-CN" sz="2800" b="1" dirty="0" smtClean="0">
                <a:solidFill>
                  <a:srgbClr val="FF0000"/>
                </a:solidFill>
              </a:rPr>
              <a:t>?</a:t>
            </a:r>
          </a:p>
          <a:p>
            <a:pPr marL="0" indent="0">
              <a:lnSpc>
                <a:spcPts val="4100"/>
              </a:lnSpc>
              <a:buNone/>
            </a:pPr>
            <a:r>
              <a:rPr lang="zh-CN" altLang="zh-CN" sz="2800" b="1" dirty="0" smtClean="0"/>
              <a:t>例如</a:t>
            </a:r>
            <a:r>
              <a:rPr lang="zh-CN" altLang="zh-CN" sz="2800" b="1" dirty="0"/>
              <a:t>，掷一枚不均匀硬币的试验就不具有等可能性</a:t>
            </a:r>
            <a:r>
              <a:rPr lang="zh-CN" altLang="zh-CN" sz="2800" b="1" dirty="0" smtClean="0"/>
              <a:t>，上述</a:t>
            </a:r>
            <a:r>
              <a:rPr lang="zh-CN" altLang="zh-CN" sz="2800" b="1" dirty="0"/>
              <a:t>两个定义对这个非常简单的试验都不适用</a:t>
            </a:r>
            <a:r>
              <a:rPr lang="zh-CN" altLang="zh-CN" sz="2800" b="1" dirty="0" smtClean="0"/>
              <a:t>。</a:t>
            </a:r>
            <a:endParaRPr lang="en-US" altLang="zh-CN" sz="2800" b="1" dirty="0" smtClean="0"/>
          </a:p>
          <a:p>
            <a:endParaRPr lang="en-US" altLang="zh-CN" b="1" dirty="0" smtClean="0"/>
          </a:p>
          <a:p>
            <a:r>
              <a:rPr lang="zh-CN" altLang="en-US" b="1" dirty="0" smtClean="0"/>
              <a:t>怎么办？</a:t>
            </a:r>
            <a:endParaRPr lang="zh-CN" altLang="en-US" b="1" dirty="0"/>
          </a:p>
        </p:txBody>
      </p:sp>
    </p:spTree>
    <p:extLst>
      <p:ext uri="{BB962C8B-B14F-4D97-AF65-F5344CB8AC3E}">
        <p14:creationId xmlns:p14="http://schemas.microsoft.com/office/powerpoint/2010/main" val="2157480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barn(inVertical)">
                                      <p:cBhvr>
                                        <p:cTn id="1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8229600" cy="5904656"/>
          </a:xfrm>
        </p:spPr>
        <p:txBody>
          <a:bodyPr>
            <a:normAutofit fontScale="92500"/>
          </a:bodyPr>
          <a:lstStyle/>
          <a:p>
            <a:pPr marL="0" indent="0">
              <a:lnSpc>
                <a:spcPts val="4300"/>
              </a:lnSpc>
              <a:buNone/>
            </a:pPr>
            <a:r>
              <a:rPr lang="en-US" altLang="zh-CN" dirty="0" smtClean="0"/>
              <a:t>3.</a:t>
            </a:r>
            <a:r>
              <a:rPr lang="zh-CN" altLang="en-US" b="1" dirty="0" smtClean="0">
                <a:solidFill>
                  <a:srgbClr val="FF0000"/>
                </a:solidFill>
              </a:rPr>
              <a:t>统计定义</a:t>
            </a:r>
            <a:r>
              <a:rPr lang="zh-CN" altLang="en-US" b="1" dirty="0" smtClean="0"/>
              <a:t>：</a:t>
            </a:r>
            <a:endParaRPr lang="en-US" altLang="zh-CN" b="1" dirty="0" smtClean="0"/>
          </a:p>
          <a:p>
            <a:pPr marL="0" indent="0">
              <a:lnSpc>
                <a:spcPts val="4300"/>
              </a:lnSpc>
              <a:buNone/>
            </a:pPr>
            <a:r>
              <a:rPr lang="zh-CN" altLang="zh-CN" b="1" dirty="0" smtClean="0"/>
              <a:t>当</a:t>
            </a:r>
            <a:r>
              <a:rPr lang="zh-CN" altLang="zh-CN" b="1" dirty="0"/>
              <a:t>重复试验的次数很多时，事件出现的频率都具有</a:t>
            </a:r>
            <a:r>
              <a:rPr lang="zh-CN" altLang="zh-CN" b="1" dirty="0" smtClean="0"/>
              <a:t>稳定性</a:t>
            </a:r>
            <a:r>
              <a:rPr lang="zh-CN" altLang="en-US" b="1" dirty="0" smtClean="0"/>
              <a:t>，</a:t>
            </a:r>
            <a:r>
              <a:rPr lang="zh-CN" altLang="zh-CN" b="1" dirty="0" smtClean="0"/>
              <a:t>即</a:t>
            </a:r>
            <a:r>
              <a:rPr lang="zh-CN" altLang="zh-CN" b="1" dirty="0"/>
              <a:t>对于某个固定的事件，当重复试验次数增加时，该</a:t>
            </a:r>
            <a:r>
              <a:rPr lang="zh-CN" altLang="zh-CN" b="1" dirty="0" smtClean="0"/>
              <a:t>事件</a:t>
            </a:r>
            <a:r>
              <a:rPr lang="zh-CN" altLang="en-US" b="1" dirty="0" smtClean="0"/>
              <a:t>发生</a:t>
            </a:r>
            <a:r>
              <a:rPr lang="zh-CN" altLang="zh-CN" b="1" dirty="0" smtClean="0"/>
              <a:t>的</a:t>
            </a:r>
            <a:r>
              <a:rPr lang="zh-CN" altLang="zh-CN" b="1" dirty="0"/>
              <a:t>频率总在</a:t>
            </a:r>
            <a:r>
              <a:rPr lang="en-US" altLang="zh-CN" b="1" dirty="0"/>
              <a:t>0</a:t>
            </a:r>
            <a:r>
              <a:rPr lang="zh-CN" altLang="zh-CN" b="1" dirty="0"/>
              <a:t>和</a:t>
            </a:r>
            <a:r>
              <a:rPr lang="en-US" altLang="zh-CN" b="1" dirty="0"/>
              <a:t>1</a:t>
            </a:r>
            <a:r>
              <a:rPr lang="zh-CN" altLang="zh-CN" b="1" dirty="0"/>
              <a:t>之间某个数字</a:t>
            </a:r>
            <a:r>
              <a:rPr lang="en-US" altLang="zh-CN" b="1" dirty="0"/>
              <a:t>p</a:t>
            </a:r>
            <a:r>
              <a:rPr lang="zh-CN" altLang="zh-CN" b="1" dirty="0"/>
              <a:t>附近摆动，且越来越接近</a:t>
            </a:r>
            <a:r>
              <a:rPr lang="en-US" altLang="zh-CN" b="1" dirty="0"/>
              <a:t>p</a:t>
            </a:r>
            <a:r>
              <a:rPr lang="zh-CN" altLang="zh-CN" b="1" dirty="0" smtClean="0"/>
              <a:t>。</a:t>
            </a:r>
            <a:endParaRPr lang="en-US" altLang="zh-CN" b="1" dirty="0" smtClean="0"/>
          </a:p>
          <a:p>
            <a:pPr marL="0" indent="0">
              <a:lnSpc>
                <a:spcPts val="4300"/>
              </a:lnSpc>
              <a:buNone/>
            </a:pPr>
            <a:r>
              <a:rPr lang="en-US" altLang="zh-CN" b="1" dirty="0" err="1">
                <a:solidFill>
                  <a:srgbClr val="FF0000"/>
                </a:solidFill>
              </a:rPr>
              <a:t>R.von</a:t>
            </a:r>
            <a:r>
              <a:rPr lang="en-US" altLang="zh-CN" b="1" dirty="0">
                <a:solidFill>
                  <a:srgbClr val="FF0000"/>
                </a:solidFill>
              </a:rPr>
              <a:t>.</a:t>
            </a:r>
            <a:r>
              <a:rPr lang="zh-CN" altLang="zh-CN" b="1" dirty="0" smtClean="0">
                <a:solidFill>
                  <a:srgbClr val="FF0000"/>
                </a:solidFill>
              </a:rPr>
              <a:t>米泽斯</a:t>
            </a:r>
            <a:r>
              <a:rPr lang="zh-CN" altLang="en-US" b="1" dirty="0" smtClean="0">
                <a:solidFill>
                  <a:srgbClr val="FF0000"/>
                </a:solidFill>
              </a:rPr>
              <a:t>（</a:t>
            </a:r>
            <a:r>
              <a:rPr lang="en-US" altLang="zh-CN" b="1" dirty="0"/>
              <a:t>Richard </a:t>
            </a:r>
            <a:r>
              <a:rPr lang="en-US" altLang="zh-CN" b="1" dirty="0" smtClean="0"/>
              <a:t>von Mises</a:t>
            </a:r>
            <a:r>
              <a:rPr lang="zh-CN" altLang="en-US" b="1" dirty="0" smtClean="0"/>
              <a:t>，</a:t>
            </a:r>
            <a:r>
              <a:rPr lang="en-US" altLang="zh-CN" b="1" dirty="0" smtClean="0"/>
              <a:t>1883-1953</a:t>
            </a:r>
            <a:r>
              <a:rPr lang="zh-CN" altLang="en-US" b="1" dirty="0" smtClean="0"/>
              <a:t>）</a:t>
            </a:r>
            <a:r>
              <a:rPr lang="zh-CN" altLang="zh-CN" b="1" dirty="0" smtClean="0"/>
              <a:t>给</a:t>
            </a:r>
            <a:r>
              <a:rPr lang="zh-CN" altLang="zh-CN" b="1" dirty="0"/>
              <a:t>出概率</a:t>
            </a:r>
            <a:r>
              <a:rPr lang="zh-CN" altLang="zh-CN" b="1" dirty="0" smtClean="0"/>
              <a:t>的</a:t>
            </a:r>
            <a:r>
              <a:rPr lang="zh-CN" altLang="en-US" b="1" dirty="0" smtClean="0">
                <a:solidFill>
                  <a:srgbClr val="FF0000"/>
                </a:solidFill>
              </a:rPr>
              <a:t>统计</a:t>
            </a:r>
            <a:r>
              <a:rPr lang="zh-CN" altLang="zh-CN" b="1" dirty="0" smtClean="0">
                <a:solidFill>
                  <a:srgbClr val="FF0000"/>
                </a:solidFill>
              </a:rPr>
              <a:t>定义</a:t>
            </a:r>
            <a:r>
              <a:rPr lang="zh-CN" altLang="en-US" b="1" dirty="0" smtClean="0"/>
              <a:t>：</a:t>
            </a:r>
            <a:r>
              <a:rPr lang="zh-CN" altLang="zh-CN" b="1" dirty="0" smtClean="0"/>
              <a:t>随着</a:t>
            </a:r>
            <a:r>
              <a:rPr lang="zh-CN" altLang="zh-CN" b="1" dirty="0"/>
              <a:t>试验次数的增加，一个</a:t>
            </a:r>
            <a:r>
              <a:rPr lang="zh-CN" altLang="zh-CN" b="1" dirty="0" smtClean="0"/>
              <a:t>事件</a:t>
            </a:r>
            <a:r>
              <a:rPr lang="zh-CN" altLang="en-US" b="1" dirty="0" smtClean="0"/>
              <a:t>发生</a:t>
            </a:r>
            <a:r>
              <a:rPr lang="zh-CN" altLang="zh-CN" b="1" dirty="0" smtClean="0"/>
              <a:t>的</a:t>
            </a:r>
            <a:r>
              <a:rPr lang="zh-CN" altLang="zh-CN" b="1" dirty="0"/>
              <a:t>频率总在一个固定数的附近摆动，显示出一定的稳定性，把这个</a:t>
            </a:r>
            <a:r>
              <a:rPr lang="zh-CN" altLang="zh-CN" b="1" dirty="0">
                <a:solidFill>
                  <a:srgbClr val="FF0000"/>
                </a:solidFill>
              </a:rPr>
              <a:t>固定数</a:t>
            </a:r>
            <a:r>
              <a:rPr lang="zh-CN" altLang="zh-CN" b="1" dirty="0"/>
              <a:t>定义为事件的概率</a:t>
            </a:r>
            <a:r>
              <a:rPr lang="zh-CN" altLang="zh-CN" b="1" dirty="0" smtClean="0"/>
              <a:t>。</a:t>
            </a:r>
            <a:r>
              <a:rPr lang="zh-CN" altLang="en-US" b="1" dirty="0" smtClean="0">
                <a:solidFill>
                  <a:srgbClr val="FF0000"/>
                </a:solidFill>
              </a:rPr>
              <a:t>频率的极限！</a:t>
            </a:r>
            <a:endParaRPr lang="zh-CN" altLang="en-US" b="1" dirty="0">
              <a:solidFill>
                <a:srgbClr val="FF0000"/>
              </a:solidFill>
            </a:endParaRPr>
          </a:p>
        </p:txBody>
      </p:sp>
    </p:spTree>
    <p:extLst>
      <p:ext uri="{BB962C8B-B14F-4D97-AF65-F5344CB8AC3E}">
        <p14:creationId xmlns:p14="http://schemas.microsoft.com/office/powerpoint/2010/main" val="1229702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8229600" cy="2808312"/>
          </a:xfrm>
        </p:spPr>
        <p:txBody>
          <a:bodyPr/>
          <a:lstStyle/>
          <a:p>
            <a:pPr marL="0" indent="0">
              <a:buNone/>
            </a:pPr>
            <a:r>
              <a:rPr lang="zh-CN" altLang="zh-CN" b="1" dirty="0" smtClean="0">
                <a:solidFill>
                  <a:srgbClr val="FF0000"/>
                </a:solidFill>
              </a:rPr>
              <a:t>米泽斯</a:t>
            </a:r>
            <a:r>
              <a:rPr lang="zh-CN" altLang="en-US" b="1" dirty="0" smtClean="0">
                <a:solidFill>
                  <a:srgbClr val="FF0000"/>
                </a:solidFill>
              </a:rPr>
              <a:t>是</a:t>
            </a:r>
            <a:r>
              <a:rPr lang="zh-CN" altLang="zh-CN" b="1" dirty="0" smtClean="0"/>
              <a:t>奥地利</a:t>
            </a:r>
            <a:r>
              <a:rPr lang="zh-CN" altLang="zh-CN" b="1" dirty="0"/>
              <a:t>数学家和空气动力学家</a:t>
            </a:r>
            <a:r>
              <a:rPr lang="zh-CN" altLang="zh-CN" b="1" dirty="0" smtClean="0"/>
              <a:t>。</a:t>
            </a:r>
            <a:r>
              <a:rPr lang="zh-CN" altLang="en-US" b="1" dirty="0"/>
              <a:t>他</a:t>
            </a:r>
            <a:r>
              <a:rPr lang="zh-CN" altLang="zh-CN" b="1" dirty="0" smtClean="0"/>
              <a:t>是</a:t>
            </a:r>
            <a:r>
              <a:rPr lang="zh-CN" altLang="zh-CN" b="1" dirty="0"/>
              <a:t>概率的频率理论学派的代表</a:t>
            </a:r>
            <a:r>
              <a:rPr lang="zh-CN" altLang="zh-CN" b="1" dirty="0" smtClean="0"/>
              <a:t>人物</a:t>
            </a:r>
            <a:r>
              <a:rPr lang="zh-CN" altLang="en-US" b="1" dirty="0" smtClean="0"/>
              <a:t>。</a:t>
            </a:r>
            <a:r>
              <a:rPr lang="en-US" altLang="zh-CN" b="1" dirty="0" smtClean="0"/>
              <a:t> </a:t>
            </a:r>
            <a:r>
              <a:rPr lang="zh-CN" altLang="zh-CN" b="1" dirty="0"/>
              <a:t>他继承</a:t>
            </a:r>
            <a:r>
              <a:rPr lang="en-US" altLang="zh-CN" b="1" dirty="0"/>
              <a:t>19</a:t>
            </a:r>
            <a:r>
              <a:rPr lang="zh-CN" altLang="zh-CN" b="1" dirty="0"/>
              <a:t>世纪频率理论的先驱者泊松和维恩等人的思想，把一事件的概率定义为该事件在独立重复随机试验中出现的</a:t>
            </a:r>
            <a:r>
              <a:rPr lang="zh-CN" altLang="zh-CN" b="1" dirty="0">
                <a:solidFill>
                  <a:srgbClr val="FF0000"/>
                </a:solidFill>
              </a:rPr>
              <a:t>频率的</a:t>
            </a:r>
            <a:r>
              <a:rPr lang="zh-CN" altLang="zh-CN" b="1" dirty="0" smtClean="0">
                <a:solidFill>
                  <a:srgbClr val="FF0000"/>
                </a:solidFill>
              </a:rPr>
              <a:t>极限</a:t>
            </a:r>
            <a:r>
              <a:rPr lang="zh-CN" altLang="en-US" b="1" dirty="0" smtClean="0"/>
              <a:t>。</a:t>
            </a:r>
            <a:endParaRPr lang="zh-CN" altLang="en-US" b="1" dirty="0"/>
          </a:p>
        </p:txBody>
      </p:sp>
      <p:pic>
        <p:nvPicPr>
          <p:cNvPr id="4" name="图片 3" descr="F:\概率\d000baa1cd11728b387ef859cefcc3cec3fd2c7d[1].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71600" y="3251824"/>
            <a:ext cx="3665624" cy="3129504"/>
          </a:xfrm>
          <a:prstGeom prst="rect">
            <a:avLst/>
          </a:prstGeom>
          <a:noFill/>
          <a:ln>
            <a:noFill/>
          </a:ln>
        </p:spPr>
      </p:pic>
      <p:sp>
        <p:nvSpPr>
          <p:cNvPr id="2" name="矩形 1"/>
          <p:cNvSpPr/>
          <p:nvPr/>
        </p:nvSpPr>
        <p:spPr>
          <a:xfrm>
            <a:off x="4860032" y="3251824"/>
            <a:ext cx="4051992" cy="3247043"/>
          </a:xfrm>
          <a:prstGeom prst="rect">
            <a:avLst/>
          </a:prstGeom>
        </p:spPr>
        <p:txBody>
          <a:bodyPr wrap="square">
            <a:spAutoFit/>
          </a:bodyPr>
          <a:lstStyle/>
          <a:p>
            <a:pPr>
              <a:lnSpc>
                <a:spcPts val="4100"/>
              </a:lnSpc>
            </a:pPr>
            <a:r>
              <a:rPr lang="zh-CN" altLang="zh-CN" sz="2800" b="1" dirty="0">
                <a:solidFill>
                  <a:srgbClr val="333333"/>
                </a:solidFill>
                <a:latin typeface="Arial" panose="020B0604020202020204" pitchFamily="34" charset="0"/>
                <a:cs typeface="Arial" panose="020B0604020202020204" pitchFamily="34" charset="0"/>
              </a:rPr>
              <a:t>他建立的频率的极限理论反映在其编者的</a:t>
            </a:r>
            <a:r>
              <a:rPr lang="zh-CN" altLang="zh-CN" sz="2800" b="1" dirty="0">
                <a:solidFill>
                  <a:srgbClr val="FF0000"/>
                </a:solidFill>
                <a:latin typeface="Arial" panose="020B0604020202020204" pitchFamily="34" charset="0"/>
                <a:cs typeface="Arial" panose="020B0604020202020204" pitchFamily="34" charset="0"/>
              </a:rPr>
              <a:t>《概率</a:t>
            </a:r>
            <a:r>
              <a:rPr lang="en-US" altLang="zh-CN" sz="2800" b="1" dirty="0">
                <a:solidFill>
                  <a:srgbClr val="FF0000"/>
                </a:solidFill>
                <a:latin typeface="Arial" panose="020B0604020202020204" pitchFamily="34" charset="0"/>
              </a:rPr>
              <a:t>,</a:t>
            </a:r>
            <a:r>
              <a:rPr lang="zh-CN" altLang="zh-CN" sz="2800" b="1" dirty="0">
                <a:solidFill>
                  <a:srgbClr val="FF0000"/>
                </a:solidFill>
                <a:latin typeface="Arial" panose="020B0604020202020204" pitchFamily="34" charset="0"/>
                <a:cs typeface="Arial" panose="020B0604020202020204" pitchFamily="34" charset="0"/>
              </a:rPr>
              <a:t>统计和真理》</a:t>
            </a:r>
            <a:r>
              <a:rPr lang="zh-CN" altLang="zh-CN" sz="2800" b="1" dirty="0">
                <a:solidFill>
                  <a:srgbClr val="333333"/>
                </a:solidFill>
                <a:latin typeface="Arial" panose="020B0604020202020204" pitchFamily="34" charset="0"/>
                <a:cs typeface="Arial" panose="020B0604020202020204" pitchFamily="34" charset="0"/>
              </a:rPr>
              <a:t>一书</a:t>
            </a:r>
            <a:r>
              <a:rPr lang="zh-CN" altLang="zh-CN" sz="2800" b="1" dirty="0" smtClean="0">
                <a:solidFill>
                  <a:srgbClr val="333333"/>
                </a:solidFill>
                <a:latin typeface="Arial" panose="020B0604020202020204" pitchFamily="34" charset="0"/>
                <a:cs typeface="Arial" panose="020B0604020202020204" pitchFamily="34" charset="0"/>
              </a:rPr>
              <a:t>中</a:t>
            </a:r>
            <a:r>
              <a:rPr lang="zh-CN" altLang="en-US" sz="2800" b="1" dirty="0" smtClean="0">
                <a:solidFill>
                  <a:srgbClr val="333333"/>
                </a:solidFill>
                <a:latin typeface="Arial" panose="020B0604020202020204" pitchFamily="34" charset="0"/>
                <a:cs typeface="Arial" panose="020B0604020202020204" pitchFamily="34" charset="0"/>
              </a:rPr>
              <a:t>。</a:t>
            </a:r>
            <a:endParaRPr lang="en-US" altLang="zh-CN" sz="2800" b="1" dirty="0" smtClean="0">
              <a:solidFill>
                <a:srgbClr val="333333"/>
              </a:solidFill>
              <a:latin typeface="Arial" panose="020B0604020202020204" pitchFamily="34" charset="0"/>
              <a:cs typeface="Arial" panose="020B0604020202020204" pitchFamily="34" charset="0"/>
            </a:endParaRPr>
          </a:p>
          <a:p>
            <a:pPr>
              <a:lnSpc>
                <a:spcPts val="4100"/>
              </a:lnSpc>
            </a:pPr>
            <a:r>
              <a:rPr lang="zh-CN" altLang="en-US" sz="2800" b="1" dirty="0" smtClean="0"/>
              <a:t>主要</a:t>
            </a:r>
            <a:r>
              <a:rPr lang="zh-CN" altLang="en-US" sz="2800" b="1" dirty="0"/>
              <a:t>工作是概率的频率定义和统计定义的公理</a:t>
            </a:r>
            <a:r>
              <a:rPr lang="zh-CN" altLang="en-US" sz="2800" b="1" dirty="0" smtClean="0"/>
              <a:t>化。</a:t>
            </a:r>
            <a:endParaRPr lang="zh-CN" altLang="en-US" sz="2800" b="1" dirty="0"/>
          </a:p>
        </p:txBody>
      </p:sp>
      <p:sp>
        <p:nvSpPr>
          <p:cNvPr id="5" name="矩形 4"/>
          <p:cNvSpPr/>
          <p:nvPr/>
        </p:nvSpPr>
        <p:spPr>
          <a:xfrm>
            <a:off x="971600" y="6381328"/>
            <a:ext cx="3626185" cy="369332"/>
          </a:xfrm>
          <a:prstGeom prst="rect">
            <a:avLst/>
          </a:prstGeom>
        </p:spPr>
        <p:txBody>
          <a:bodyPr wrap="none">
            <a:spAutoFit/>
          </a:bodyPr>
          <a:lstStyle/>
          <a:p>
            <a:r>
              <a:rPr lang="zh-CN" altLang="en-US" b="1" dirty="0" smtClean="0"/>
              <a:t>（</a:t>
            </a:r>
            <a:r>
              <a:rPr lang="en-US" altLang="zh-CN" b="1" dirty="0" smtClean="0"/>
              <a:t>Richard von </a:t>
            </a:r>
            <a:r>
              <a:rPr lang="en-US" altLang="zh-CN" b="1" dirty="0" err="1" smtClean="0"/>
              <a:t>Mises</a:t>
            </a:r>
            <a:r>
              <a:rPr lang="zh-CN" altLang="en-US" b="1" dirty="0" smtClean="0"/>
              <a:t>，</a:t>
            </a:r>
            <a:r>
              <a:rPr lang="en-US" altLang="zh-CN" b="1" dirty="0" smtClean="0"/>
              <a:t>1883-1953</a:t>
            </a:r>
            <a:r>
              <a:rPr lang="zh-CN" altLang="en-US" b="1" dirty="0" smtClean="0"/>
              <a:t>）</a:t>
            </a:r>
            <a:endParaRPr lang="zh-CN" altLang="en-US" dirty="0"/>
          </a:p>
        </p:txBody>
      </p:sp>
    </p:spTree>
    <p:extLst>
      <p:ext uri="{BB962C8B-B14F-4D97-AF65-F5344CB8AC3E}">
        <p14:creationId xmlns:p14="http://schemas.microsoft.com/office/powerpoint/2010/main" val="156403685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zh-CN" altLang="zh-CN" sz="2800" b="1" dirty="0"/>
              <a:t>例如，掷一枚均匀硬币的试验，历史上曾经有很多数学家做过。</a:t>
            </a:r>
            <a:endParaRPr lang="zh-CN" altLang="en-US" sz="2800" b="1" dirty="0"/>
          </a:p>
        </p:txBody>
      </p:sp>
      <p:pic>
        <p:nvPicPr>
          <p:cNvPr id="5" name="图片 4" descr="http://b.hiphotos.baidu.com/zhidao/wh%3D600%2C800/sign=e39e0a37a40f4bfb8c859652337f54c8/b03533fa828ba61ec94fad874134970a314e59f0.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99592" y="1417638"/>
            <a:ext cx="7272808" cy="4963690"/>
          </a:xfrm>
          <a:prstGeom prst="rect">
            <a:avLst/>
          </a:prstGeom>
          <a:noFill/>
          <a:ln>
            <a:noFill/>
          </a:ln>
        </p:spPr>
      </p:pic>
    </p:spTree>
    <p:extLst>
      <p:ext uri="{BB962C8B-B14F-4D97-AF65-F5344CB8AC3E}">
        <p14:creationId xmlns:p14="http://schemas.microsoft.com/office/powerpoint/2010/main" val="36665352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格 6"/>
          <p:cNvGraphicFramePr>
            <a:graphicFrameLocks noGrp="1"/>
          </p:cNvGraphicFramePr>
          <p:nvPr>
            <p:extLst>
              <p:ext uri="{D42A27DB-BD31-4B8C-83A1-F6EECF244321}">
                <p14:modId xmlns:p14="http://schemas.microsoft.com/office/powerpoint/2010/main" val="2709907176"/>
              </p:ext>
            </p:extLst>
          </p:nvPr>
        </p:nvGraphicFramePr>
        <p:xfrm>
          <a:off x="611560" y="2780927"/>
          <a:ext cx="8064894" cy="3672408"/>
        </p:xfrm>
        <a:graphic>
          <a:graphicData uri="http://schemas.openxmlformats.org/drawingml/2006/table">
            <a:tbl>
              <a:tblPr firstRow="1" firstCol="1" bandRow="1">
                <a:tableStyleId>{5C22544A-7EE6-4342-B048-85BDC9FD1C3A}</a:tableStyleId>
              </a:tblPr>
              <a:tblGrid>
                <a:gridCol w="1343501">
                  <a:extLst>
                    <a:ext uri="{9D8B030D-6E8A-4147-A177-3AD203B41FA5}">
                      <a16:colId xmlns:a16="http://schemas.microsoft.com/office/drawing/2014/main" val="20000"/>
                    </a:ext>
                  </a:extLst>
                </a:gridCol>
                <a:gridCol w="1343501">
                  <a:extLst>
                    <a:ext uri="{9D8B030D-6E8A-4147-A177-3AD203B41FA5}">
                      <a16:colId xmlns:a16="http://schemas.microsoft.com/office/drawing/2014/main" val="20001"/>
                    </a:ext>
                  </a:extLst>
                </a:gridCol>
                <a:gridCol w="1344473">
                  <a:extLst>
                    <a:ext uri="{9D8B030D-6E8A-4147-A177-3AD203B41FA5}">
                      <a16:colId xmlns:a16="http://schemas.microsoft.com/office/drawing/2014/main" val="20002"/>
                    </a:ext>
                  </a:extLst>
                </a:gridCol>
                <a:gridCol w="1344473">
                  <a:extLst>
                    <a:ext uri="{9D8B030D-6E8A-4147-A177-3AD203B41FA5}">
                      <a16:colId xmlns:a16="http://schemas.microsoft.com/office/drawing/2014/main" val="20003"/>
                    </a:ext>
                  </a:extLst>
                </a:gridCol>
                <a:gridCol w="1344473">
                  <a:extLst>
                    <a:ext uri="{9D8B030D-6E8A-4147-A177-3AD203B41FA5}">
                      <a16:colId xmlns:a16="http://schemas.microsoft.com/office/drawing/2014/main" val="20004"/>
                    </a:ext>
                  </a:extLst>
                </a:gridCol>
                <a:gridCol w="1344473">
                  <a:extLst>
                    <a:ext uri="{9D8B030D-6E8A-4147-A177-3AD203B41FA5}">
                      <a16:colId xmlns:a16="http://schemas.microsoft.com/office/drawing/2014/main" val="20005"/>
                    </a:ext>
                  </a:extLst>
                </a:gridCol>
              </a:tblGrid>
              <a:tr h="363072">
                <a:tc>
                  <a:txBody>
                    <a:bodyPr/>
                    <a:lstStyle/>
                    <a:p>
                      <a:pPr algn="l">
                        <a:lnSpc>
                          <a:spcPts val="1800"/>
                        </a:lnSpc>
                        <a:spcAft>
                          <a:spcPts val="0"/>
                        </a:spcAft>
                      </a:pPr>
                      <a:r>
                        <a:rPr lang="zh-CN" sz="1050" kern="0" dirty="0">
                          <a:effectLst/>
                        </a:rPr>
                        <a:t>字母</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zh-CN" sz="1050" kern="0">
                          <a:effectLst/>
                        </a:rPr>
                        <a:t>频率</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zh-CN" sz="1050" kern="0">
                          <a:effectLst/>
                        </a:rPr>
                        <a:t>字母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zh-CN" sz="1050" kern="0">
                          <a:effectLst/>
                        </a:rPr>
                        <a:t>频率</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zh-CN" sz="1050" kern="0">
                          <a:effectLst/>
                        </a:rPr>
                        <a:t>字母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zh-CN" sz="1050" kern="0">
                          <a:effectLst/>
                        </a:rPr>
                        <a:t>频率</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367704">
                <a:tc>
                  <a:txBody>
                    <a:bodyPr/>
                    <a:lstStyle/>
                    <a:p>
                      <a:pPr algn="l">
                        <a:lnSpc>
                          <a:spcPts val="1800"/>
                        </a:lnSpc>
                        <a:spcAft>
                          <a:spcPts val="0"/>
                        </a:spcAft>
                      </a:pPr>
                      <a:r>
                        <a:rPr lang="en-US" sz="1050" kern="0">
                          <a:effectLst/>
                        </a:rPr>
                        <a:t>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0.1268</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l</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0.0394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p</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0.0186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367704">
                <a:tc>
                  <a:txBody>
                    <a:bodyPr/>
                    <a:lstStyle/>
                    <a:p>
                      <a:pPr algn="l">
                        <a:lnSpc>
                          <a:spcPts val="1800"/>
                        </a:lnSpc>
                        <a:spcAft>
                          <a:spcPts val="0"/>
                        </a:spcAft>
                      </a:pPr>
                      <a:r>
                        <a:rPr lang="en-US" sz="1050" kern="0">
                          <a:effectLst/>
                        </a:rPr>
                        <a:t>t</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0.0978</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0.0389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b</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0.0156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367704">
                <a:tc>
                  <a:txBody>
                    <a:bodyPr/>
                    <a:lstStyle/>
                    <a:p>
                      <a:pPr algn="l">
                        <a:lnSpc>
                          <a:spcPts val="1800"/>
                        </a:lnSpc>
                        <a:spcAft>
                          <a:spcPts val="0"/>
                        </a:spcAft>
                      </a:pPr>
                      <a:r>
                        <a:rPr lang="en-US" sz="1050" kern="0">
                          <a:effectLst/>
                        </a:rPr>
                        <a:t>a</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0.0788</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u</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0.0280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v</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0.0102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367704">
                <a:tc>
                  <a:txBody>
                    <a:bodyPr/>
                    <a:lstStyle/>
                    <a:p>
                      <a:pPr algn="l">
                        <a:lnSpc>
                          <a:spcPts val="1800"/>
                        </a:lnSpc>
                        <a:spcAft>
                          <a:spcPts val="0"/>
                        </a:spcAft>
                      </a:pPr>
                      <a:r>
                        <a:rPr lang="en-US" sz="1050" kern="0">
                          <a:effectLst/>
                        </a:rPr>
                        <a:t>o</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0.0776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c</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0.0268</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k</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0.0060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367704">
                <a:tc>
                  <a:txBody>
                    <a:bodyPr/>
                    <a:lstStyle/>
                    <a:p>
                      <a:pPr algn="l">
                        <a:lnSpc>
                          <a:spcPts val="1800"/>
                        </a:lnSpc>
                        <a:spcAft>
                          <a:spcPts val="0"/>
                        </a:spcAft>
                      </a:pPr>
                      <a:r>
                        <a:rPr lang="en-US" sz="1050" kern="0" dirty="0" err="1">
                          <a:effectLst/>
                        </a:rPr>
                        <a:t>i</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0.0707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dirty="0">
                          <a:effectLst/>
                        </a:rPr>
                        <a:t>f</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0.0256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x</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0.0016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367704">
                <a:tc>
                  <a:txBody>
                    <a:bodyPr/>
                    <a:lstStyle/>
                    <a:p>
                      <a:pPr algn="l">
                        <a:lnSpc>
                          <a:spcPts val="1800"/>
                        </a:lnSpc>
                        <a:spcAft>
                          <a:spcPts val="0"/>
                        </a:spcAft>
                      </a:pPr>
                      <a:r>
                        <a:rPr lang="en-US" sz="1050" kern="0">
                          <a:effectLst/>
                        </a:rPr>
                        <a:t>n</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0.0706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m</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0.0244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j</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0.0010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367704">
                <a:tc>
                  <a:txBody>
                    <a:bodyPr/>
                    <a:lstStyle/>
                    <a:p>
                      <a:pPr algn="l">
                        <a:lnSpc>
                          <a:spcPts val="1800"/>
                        </a:lnSpc>
                        <a:spcAft>
                          <a:spcPts val="0"/>
                        </a:spcAft>
                      </a:pPr>
                      <a:r>
                        <a:rPr lang="en-US" sz="1050" kern="0">
                          <a:effectLst/>
                        </a:rPr>
                        <a:t>s</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0.0634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w</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0.0214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q</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0.0009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367704">
                <a:tc>
                  <a:txBody>
                    <a:bodyPr/>
                    <a:lstStyle/>
                    <a:p>
                      <a:pPr algn="l">
                        <a:lnSpc>
                          <a:spcPts val="1800"/>
                        </a:lnSpc>
                        <a:spcAft>
                          <a:spcPts val="0"/>
                        </a:spcAft>
                      </a:pPr>
                      <a:r>
                        <a:rPr lang="en-US" sz="1050" kern="0">
                          <a:effectLst/>
                        </a:rPr>
                        <a:t>r</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0.0594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0.0202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z</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0.0006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r h="367704">
                <a:tc>
                  <a:txBody>
                    <a:bodyPr/>
                    <a:lstStyle/>
                    <a:p>
                      <a:pPr algn="l">
                        <a:lnSpc>
                          <a:spcPts val="1800"/>
                        </a:lnSpc>
                        <a:spcAft>
                          <a:spcPts val="0"/>
                        </a:spcAft>
                      </a:pPr>
                      <a:r>
                        <a:rPr lang="en-US" sz="1050" kern="0">
                          <a:effectLst/>
                        </a:rPr>
                        <a:t>h</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0.0573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g</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0.0187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l">
                        <a:lnSpc>
                          <a:spcPts val="1800"/>
                        </a:lnSpc>
                        <a:spcAft>
                          <a:spcPts val="0"/>
                        </a:spcAft>
                      </a:pPr>
                      <a:r>
                        <a:rPr lang="en-US" sz="1050" kern="0" dirty="0">
                          <a:effectLst/>
                        </a:rPr>
                        <a:t> </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9"/>
                  </a:ext>
                </a:extLst>
              </a:tr>
            </a:tbl>
          </a:graphicData>
        </a:graphic>
      </p:graphicFrame>
      <p:sp>
        <p:nvSpPr>
          <p:cNvPr id="8" name="Rectangle 2"/>
          <p:cNvSpPr>
            <a:spLocks noChangeArrowheads="1"/>
          </p:cNvSpPr>
          <p:nvPr/>
        </p:nvSpPr>
        <p:spPr bwMode="auto">
          <a:xfrm>
            <a:off x="107504" y="286489"/>
            <a:ext cx="8568952" cy="2400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ts val="3600"/>
              </a:lnSpc>
              <a:spcBef>
                <a:spcPct val="0"/>
              </a:spcBef>
              <a:spcAft>
                <a:spcPct val="0"/>
              </a:spcAft>
              <a:buClrTx/>
              <a:buSzTx/>
              <a:buFontTx/>
              <a:buNone/>
              <a:tabLst/>
            </a:pPr>
            <a:r>
              <a:rPr kumimoji="0" lang="zh-CN" altLang="zh-CN" sz="2000" b="1" i="0" u="none" strike="noStrike" cap="none" normalizeH="0" baseline="0" dirty="0" smtClean="0">
                <a:ln>
                  <a:noFill/>
                </a:ln>
                <a:solidFill>
                  <a:srgbClr val="FF0000"/>
                </a:solidFill>
                <a:effectLst/>
                <a:latin typeface="Calibri" panose="020F0502020204030204" pitchFamily="34" charset="0"/>
                <a:ea typeface="宋体" panose="02010600030101010101" pitchFamily="2" charset="-122"/>
                <a:cs typeface="Times New Roman" panose="02020603050405020304" pitchFamily="18" charset="0"/>
              </a:rPr>
              <a:t>英语字母的频率</a:t>
            </a:r>
            <a:r>
              <a:rPr kumimoji="0" lang="zh-CN" altLang="en-US"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a:t>
            </a:r>
            <a:r>
              <a:rPr kumimoji="0" lang="zh-CN" altLang="zh-CN"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选自《概率论与数理统计教程》，茆诗松等，高教出版社，</a:t>
            </a:r>
            <a:r>
              <a:rPr kumimoji="0" lang="en-US" altLang="zh-CN"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2004</a:t>
            </a:r>
            <a:r>
              <a:rPr kumimoji="0" lang="zh-CN" altLang="en-US"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）。有人对各类典型的英语书刊中字母出现的频率进行统计，发现各个字母的使用频率相当稳定，</a:t>
            </a:r>
            <a:r>
              <a:rPr kumimoji="0" lang="zh-CN" altLang="en-US" sz="2000" b="1" i="0" u="none" strike="noStrike" cap="none" normalizeH="0" baseline="0" dirty="0" smtClean="0">
                <a:ln>
                  <a:noFill/>
                </a:ln>
                <a:solidFill>
                  <a:srgbClr val="FF0000"/>
                </a:solidFill>
                <a:effectLst/>
                <a:latin typeface="Calibri" panose="020F0502020204030204" pitchFamily="34" charset="0"/>
                <a:ea typeface="宋体" panose="02010600030101010101" pitchFamily="2" charset="-122"/>
                <a:cs typeface="Times New Roman" panose="02020603050405020304" pitchFamily="18" charset="0"/>
              </a:rPr>
              <a:t>使用频率最高的是字母</a:t>
            </a:r>
            <a:r>
              <a:rPr kumimoji="0" lang="en-US" altLang="zh-CN" sz="2000" b="1" i="0" u="none" strike="noStrike" cap="none" normalizeH="0" baseline="0" dirty="0" smtClean="0">
                <a:ln>
                  <a:noFill/>
                </a:ln>
                <a:solidFill>
                  <a:srgbClr val="FF0000"/>
                </a:solidFill>
                <a:effectLst/>
                <a:latin typeface="Calibri" panose="020F0502020204030204" pitchFamily="34" charset="0"/>
                <a:ea typeface="宋体" panose="02010600030101010101" pitchFamily="2" charset="-122"/>
                <a:cs typeface="Times New Roman" panose="02020603050405020304" pitchFamily="18" charset="0"/>
              </a:rPr>
              <a:t>e</a:t>
            </a:r>
            <a:r>
              <a:rPr kumimoji="0" lang="zh-CN" altLang="en-US"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，频率最低的是字母</a:t>
            </a:r>
            <a:r>
              <a:rPr kumimoji="0" lang="en-US" altLang="zh-CN"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z</a:t>
            </a:r>
            <a:r>
              <a:rPr kumimoji="0" lang="zh-CN" altLang="en-US"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，排在前</a:t>
            </a:r>
            <a:r>
              <a:rPr kumimoji="0" lang="en-US" altLang="zh-CN"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6</a:t>
            </a:r>
            <a:r>
              <a:rPr kumimoji="0" lang="zh-CN" altLang="en-US"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的字母使用频率达</a:t>
            </a:r>
            <a:r>
              <a:rPr kumimoji="0" lang="en-US" altLang="zh-CN"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0.5223</a:t>
            </a:r>
            <a:r>
              <a:rPr kumimoji="0" lang="zh-CN" altLang="en-US" sz="2000" b="1" i="0" u="none" strike="noStrike" cap="none" normalizeH="0" baseline="0" dirty="0" smtClean="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。对计算机键盘设计、信息的编码等等都十分有用。</a:t>
            </a:r>
            <a:endParaRPr kumimoji="0" lang="zh-CN" altLang="en-US" sz="2000" b="1"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4698219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英语语言材料中的字母频率">
            <a:hlinkClick r:id="rId2" tgtFrame="&quot;_blank&quot;" tooltip="&quot;英语语言材料中的字母频率&quo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9592" y="1340768"/>
            <a:ext cx="7272808" cy="4104456"/>
          </a:xfrm>
          <a:prstGeom prst="rect">
            <a:avLst/>
          </a:prstGeom>
          <a:noFill/>
          <a:ln>
            <a:noFill/>
          </a:ln>
        </p:spPr>
      </p:pic>
    </p:spTree>
    <p:extLst>
      <p:ext uri="{BB962C8B-B14F-4D97-AF65-F5344CB8AC3E}">
        <p14:creationId xmlns:p14="http://schemas.microsoft.com/office/powerpoint/2010/main" val="224521584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385056"/>
            <a:ext cx="8424936" cy="2880320"/>
          </a:xfrm>
        </p:spPr>
        <p:txBody>
          <a:bodyPr>
            <a:noAutofit/>
          </a:bodyPr>
          <a:lstStyle/>
          <a:p>
            <a:pPr>
              <a:lnSpc>
                <a:spcPts val="4100"/>
              </a:lnSpc>
              <a:buNone/>
            </a:pPr>
            <a:r>
              <a:rPr lang="en-US" altLang="zh-CN" sz="2400" b="1" dirty="0" smtClean="0"/>
              <a:t>4.</a:t>
            </a:r>
            <a:r>
              <a:rPr lang="zh-CN" altLang="en-US" sz="2400" b="1" dirty="0" smtClean="0">
                <a:solidFill>
                  <a:srgbClr val="FF0000"/>
                </a:solidFill>
              </a:rPr>
              <a:t>主观概率</a:t>
            </a:r>
            <a:r>
              <a:rPr lang="zh-CN" altLang="en-US" sz="2400" b="1" dirty="0" smtClean="0"/>
              <a:t>：</a:t>
            </a:r>
            <a:r>
              <a:rPr lang="zh-CN" altLang="zh-CN" sz="2400" b="1" dirty="0" smtClean="0"/>
              <a:t>在现实世界里有一些随机现象是不能重复的或不能大量重复的</a:t>
            </a:r>
            <a:r>
              <a:rPr lang="en-US" altLang="zh-CN" sz="2400" b="1" dirty="0" smtClean="0"/>
              <a:t>,</a:t>
            </a:r>
            <a:r>
              <a:rPr lang="zh-CN" altLang="zh-CN" sz="2400" b="1" dirty="0" smtClean="0"/>
              <a:t>这时有关事件的概率如何确定呢</a:t>
            </a:r>
            <a:r>
              <a:rPr lang="en-US" altLang="zh-CN" sz="2400" b="1" dirty="0" smtClean="0"/>
              <a:t>?</a:t>
            </a:r>
          </a:p>
          <a:p>
            <a:pPr>
              <a:lnSpc>
                <a:spcPts val="4100"/>
              </a:lnSpc>
              <a:buNone/>
            </a:pPr>
            <a:r>
              <a:rPr lang="zh-CN" altLang="zh-CN" sz="2400" b="1" dirty="0" smtClean="0"/>
              <a:t>统计界的</a:t>
            </a:r>
            <a:r>
              <a:rPr lang="zh-CN" altLang="zh-CN" sz="2400" b="1" dirty="0" smtClean="0">
                <a:solidFill>
                  <a:srgbClr val="FF0000"/>
                </a:solidFill>
              </a:rPr>
              <a:t>贝叶斯学派</a:t>
            </a:r>
            <a:r>
              <a:rPr lang="zh-CN" altLang="zh-CN" sz="2400" b="1" dirty="0" smtClean="0"/>
              <a:t>认为</a:t>
            </a:r>
            <a:r>
              <a:rPr lang="en-US" altLang="zh-CN" sz="2400" b="1" dirty="0" smtClean="0"/>
              <a:t>:</a:t>
            </a:r>
            <a:r>
              <a:rPr lang="zh-CN" altLang="zh-CN" sz="2400" b="1" dirty="0" smtClean="0"/>
              <a:t>一个事件的概率是人们根据经验对该事件发生的可能性所给出的个人信念。这样给出的概率称为主观概率。</a:t>
            </a:r>
          </a:p>
        </p:txBody>
      </p:sp>
      <p:pic>
        <p:nvPicPr>
          <p:cNvPr id="4" name="imgPicture" descr="http://d.hiphotos.baidu.com/baike/w%3D268/sign=6901b293572c11dfded1b8255b266255/6a600c338744ebf81194114fd9f9d72a6159a7dc.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15616" y="3284984"/>
            <a:ext cx="2232248" cy="2481064"/>
          </a:xfrm>
          <a:prstGeom prst="rect">
            <a:avLst/>
          </a:prstGeom>
          <a:noFill/>
          <a:ln>
            <a:noFill/>
          </a:ln>
        </p:spPr>
      </p:pic>
      <p:sp>
        <p:nvSpPr>
          <p:cNvPr id="5" name="矩形 4"/>
          <p:cNvSpPr/>
          <p:nvPr/>
        </p:nvSpPr>
        <p:spPr>
          <a:xfrm>
            <a:off x="4211960" y="3573273"/>
            <a:ext cx="4392488" cy="2400657"/>
          </a:xfrm>
          <a:prstGeom prst="rect">
            <a:avLst/>
          </a:prstGeom>
          <a:ln>
            <a:solidFill>
              <a:schemeClr val="tx1"/>
            </a:solidFill>
          </a:ln>
        </p:spPr>
        <p:txBody>
          <a:bodyPr wrap="square">
            <a:spAutoFit/>
          </a:bodyPr>
          <a:lstStyle/>
          <a:p>
            <a:pPr>
              <a:lnSpc>
                <a:spcPts val="3000"/>
              </a:lnSpc>
            </a:pPr>
            <a:r>
              <a:rPr lang="zh-CN" altLang="zh-CN" sz="2400" b="1" dirty="0" smtClean="0"/>
              <a:t>贝叶斯，英国数学家。贝叶斯在数学方面主要研究概率论。创立了</a:t>
            </a:r>
            <a:r>
              <a:rPr lang="en-US" altLang="zh-CN" sz="2400" b="1" dirty="0" err="1" smtClean="0"/>
              <a:t>贝叶斯统计</a:t>
            </a:r>
            <a:r>
              <a:rPr lang="zh-CN" altLang="zh-CN" sz="2400" b="1" dirty="0" smtClean="0"/>
              <a:t>理论，对于统计决策函数、统计推断、统计的估算等做出了贡献。</a:t>
            </a:r>
            <a:endParaRPr lang="en-US" altLang="zh-CN" sz="2400" b="1" dirty="0" smtClean="0"/>
          </a:p>
          <a:p>
            <a:pPr>
              <a:lnSpc>
                <a:spcPts val="3000"/>
              </a:lnSpc>
            </a:pPr>
            <a:r>
              <a:rPr lang="zh-CN" altLang="en-US" sz="2400" b="1" dirty="0" smtClean="0">
                <a:solidFill>
                  <a:srgbClr val="FF0000"/>
                </a:solidFill>
              </a:rPr>
              <a:t>著名的贝叶斯公式</a:t>
            </a:r>
            <a:r>
              <a:rPr lang="zh-CN" altLang="en-US" sz="2400" b="1" dirty="0" smtClean="0"/>
              <a:t>。</a:t>
            </a:r>
            <a:endParaRPr lang="zh-CN" altLang="en-US" sz="2400" b="1" dirty="0"/>
          </a:p>
        </p:txBody>
      </p:sp>
      <p:sp>
        <p:nvSpPr>
          <p:cNvPr id="6" name="矩形 5"/>
          <p:cNvSpPr/>
          <p:nvPr/>
        </p:nvSpPr>
        <p:spPr>
          <a:xfrm>
            <a:off x="539553" y="5805264"/>
            <a:ext cx="3168352" cy="369332"/>
          </a:xfrm>
          <a:prstGeom prst="rect">
            <a:avLst/>
          </a:prstGeom>
        </p:spPr>
        <p:txBody>
          <a:bodyPr wrap="square">
            <a:spAutoFit/>
          </a:bodyPr>
          <a:lstStyle/>
          <a:p>
            <a:r>
              <a:rPr lang="zh-CN" altLang="en-US" b="1" dirty="0" smtClean="0">
                <a:solidFill>
                  <a:prstClr val="black"/>
                </a:solidFill>
              </a:rPr>
              <a:t>（</a:t>
            </a:r>
            <a:r>
              <a:rPr lang="en-US" altLang="zh-CN" b="1" dirty="0" smtClean="0">
                <a:solidFill>
                  <a:prstClr val="black"/>
                </a:solidFill>
              </a:rPr>
              <a:t>Thomas </a:t>
            </a:r>
            <a:r>
              <a:rPr lang="en-US" altLang="zh-CN" b="1" dirty="0" err="1" smtClean="0">
                <a:solidFill>
                  <a:prstClr val="black"/>
                </a:solidFill>
              </a:rPr>
              <a:t>Bayes</a:t>
            </a:r>
            <a:r>
              <a:rPr lang="zh-CN" altLang="en-US" b="1" dirty="0" smtClean="0">
                <a:solidFill>
                  <a:prstClr val="black"/>
                </a:solidFill>
              </a:rPr>
              <a:t>，</a:t>
            </a:r>
            <a:r>
              <a:rPr lang="en-US" altLang="zh-CN" b="1" dirty="0" smtClean="0">
                <a:solidFill>
                  <a:prstClr val="black"/>
                </a:solidFill>
              </a:rPr>
              <a:t>1701-1761</a:t>
            </a:r>
            <a:r>
              <a:rPr lang="zh-CN" altLang="en-US" b="1" dirty="0" smtClean="0">
                <a:solidFill>
                  <a:prstClr val="black"/>
                </a:solidFill>
              </a:rPr>
              <a:t>）</a:t>
            </a:r>
            <a:endParaRPr lang="zh-CN" alt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476672"/>
            <a:ext cx="8229600" cy="5616624"/>
          </a:xfrm>
        </p:spPr>
        <p:txBody>
          <a:bodyPr>
            <a:noAutofit/>
          </a:bodyPr>
          <a:lstStyle/>
          <a:p>
            <a:pPr>
              <a:lnSpc>
                <a:spcPts val="4100"/>
              </a:lnSpc>
              <a:buNone/>
            </a:pPr>
            <a:r>
              <a:rPr lang="zh-CN" altLang="zh-CN" sz="2400" b="1" dirty="0" smtClean="0">
                <a:solidFill>
                  <a:srgbClr val="FF0000"/>
                </a:solidFill>
              </a:rPr>
              <a:t>例如</a:t>
            </a:r>
            <a:r>
              <a:rPr lang="zh-CN" altLang="zh-CN" sz="2400" b="1" dirty="0" smtClean="0"/>
              <a:t>，在天气预报中，往往会说“明天下雨的概率为</a:t>
            </a:r>
            <a:r>
              <a:rPr lang="en-US" altLang="zh-CN" sz="2400" b="1" dirty="0" smtClean="0"/>
              <a:t>90%</a:t>
            </a:r>
            <a:r>
              <a:rPr lang="zh-CN" altLang="zh-CN" sz="2400" b="1" dirty="0" smtClean="0"/>
              <a:t>，这是气象学家根据气象专业知识和最近的天气情况给出的主观概率。</a:t>
            </a:r>
            <a:endParaRPr lang="en-US" altLang="zh-CN" sz="2400" b="1" dirty="0" smtClean="0"/>
          </a:p>
          <a:p>
            <a:pPr>
              <a:lnSpc>
                <a:spcPts val="4100"/>
              </a:lnSpc>
            </a:pPr>
            <a:r>
              <a:rPr lang="zh-CN" altLang="zh-CN" sz="2400" b="1" dirty="0" smtClean="0"/>
              <a:t>一个企业家根据多年的经验和当时的市场信息，认为“某项新产品在未来市场上畅销的可能性为</a:t>
            </a:r>
            <a:r>
              <a:rPr lang="en-US" altLang="zh-CN" sz="2400" b="1" dirty="0" smtClean="0"/>
              <a:t>80%</a:t>
            </a:r>
            <a:r>
              <a:rPr lang="zh-CN" altLang="zh-CN" sz="2400" b="1" dirty="0" smtClean="0"/>
              <a:t>。</a:t>
            </a:r>
          </a:p>
          <a:p>
            <a:pPr>
              <a:lnSpc>
                <a:spcPts val="4100"/>
              </a:lnSpc>
            </a:pPr>
            <a:r>
              <a:rPr lang="zh-CN" altLang="zh-CN" sz="2400" b="1" dirty="0" smtClean="0"/>
              <a:t>一个老师根据自己多年的教学经验和甲乙学生的学习情况，认为“甲考上大学的可能性为</a:t>
            </a:r>
            <a:r>
              <a:rPr lang="en-US" altLang="zh-CN" sz="2400" b="1" dirty="0" smtClean="0"/>
              <a:t>95%</a:t>
            </a:r>
            <a:r>
              <a:rPr lang="zh-CN" altLang="zh-CN" sz="2400" b="1" dirty="0" smtClean="0"/>
              <a:t>”，“乙考上大学的可能性为</a:t>
            </a:r>
            <a:r>
              <a:rPr lang="en-US" altLang="zh-CN" sz="2400" b="1" dirty="0" smtClean="0"/>
              <a:t>10%</a:t>
            </a:r>
            <a:r>
              <a:rPr lang="zh-CN" altLang="zh-CN" sz="2400" b="1" dirty="0" smtClean="0"/>
              <a:t>。</a:t>
            </a:r>
          </a:p>
          <a:p>
            <a:pPr>
              <a:lnSpc>
                <a:spcPts val="4100"/>
              </a:lnSpc>
            </a:pPr>
            <a:r>
              <a:rPr lang="zh-CN" altLang="zh-CN" sz="2400" b="1" dirty="0" smtClean="0"/>
              <a:t>一个外科医生根据多年的临床经验和一位患者的病情，认为“此手术成功的可能性为</a:t>
            </a:r>
            <a:r>
              <a:rPr lang="en-US" altLang="zh-CN" sz="2400" b="1" dirty="0" smtClean="0"/>
              <a:t>90%</a:t>
            </a:r>
            <a:r>
              <a:rPr lang="zh-CN" altLang="zh-CN" sz="2400" b="1" dirty="0" smtClean="0"/>
              <a:t>。</a:t>
            </a:r>
            <a:endParaRPr lang="zh-CN" altLang="en-US" sz="24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http://pic14.nipic.com/20110512/6544711_085914321000_2.jpg"/>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83568" y="764704"/>
            <a:ext cx="3013043" cy="2941035"/>
          </a:xfrm>
          <a:prstGeom prst="rect">
            <a:avLst/>
          </a:prstGeom>
          <a:noFill/>
          <a:ln>
            <a:noFill/>
          </a:ln>
        </p:spPr>
      </p:pic>
      <p:pic>
        <p:nvPicPr>
          <p:cNvPr id="7" name="图片 6" descr="http://pic23.nipic.com/20120815/10435698_093051633149_2.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3568" y="3810241"/>
            <a:ext cx="3013043" cy="2859119"/>
          </a:xfrm>
          <a:prstGeom prst="rect">
            <a:avLst/>
          </a:prstGeom>
          <a:noFill/>
          <a:ln>
            <a:noFill/>
          </a:ln>
        </p:spPr>
      </p:pic>
      <p:pic>
        <p:nvPicPr>
          <p:cNvPr id="131074" name="Picture 2" descr="http://d.hiphotos.baidu.com/zhidao/wh%3D450%2C600/sign=2df00f0aba389b5038aae856b005c9eb/472309f790529822692f2cd7d4ca7bcb0a46d481.jpg"/>
          <p:cNvPicPr>
            <a:picLocks noChangeAspect="1" noChangeArrowheads="1"/>
          </p:cNvPicPr>
          <p:nvPr/>
        </p:nvPicPr>
        <p:blipFill>
          <a:blip r:embed="rId4" cstate="print"/>
          <a:srcRect/>
          <a:stretch>
            <a:fillRect/>
          </a:stretch>
        </p:blipFill>
        <p:spPr bwMode="auto">
          <a:xfrm>
            <a:off x="4211960" y="692696"/>
            <a:ext cx="4057650" cy="5410200"/>
          </a:xfrm>
          <a:prstGeom prst="rect">
            <a:avLst/>
          </a:prstGeom>
          <a:noFill/>
        </p:spPr>
      </p:pic>
    </p:spTree>
    <p:extLst>
      <p:ext uri="{BB962C8B-B14F-4D97-AF65-F5344CB8AC3E}">
        <p14:creationId xmlns:p14="http://schemas.microsoft.com/office/powerpoint/2010/main" val="3364287602"/>
      </p:ext>
    </p:extLst>
  </p:cSld>
  <p:clrMapOvr>
    <a:masterClrMapping/>
  </p:clrMapOvr>
  <p:transition>
    <p:wipe dir="u"/>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476672"/>
            <a:ext cx="8229600" cy="5976664"/>
          </a:xfrm>
        </p:spPr>
        <p:txBody>
          <a:bodyPr>
            <a:normAutofit fontScale="62500" lnSpcReduction="20000"/>
          </a:bodyPr>
          <a:lstStyle/>
          <a:p>
            <a:pPr>
              <a:lnSpc>
                <a:spcPts val="4000"/>
              </a:lnSpc>
            </a:pPr>
            <a:r>
              <a:rPr lang="zh-CN" altLang="zh-CN" sz="5100" b="1" dirty="0" smtClean="0">
                <a:solidFill>
                  <a:srgbClr val="FF0000"/>
                </a:solidFill>
              </a:rPr>
              <a:t>注意</a:t>
            </a:r>
            <a:r>
              <a:rPr lang="zh-CN" altLang="en-US" sz="5100" b="1" dirty="0" smtClean="0">
                <a:solidFill>
                  <a:srgbClr val="FF0000"/>
                </a:solidFill>
              </a:rPr>
              <a:t>：</a:t>
            </a:r>
            <a:r>
              <a:rPr lang="zh-CN" altLang="zh-CN" sz="5100" b="1" dirty="0" smtClean="0"/>
              <a:t>主观概率不是主观臆造。要求当事人对所考察的事件有透彻的了解和丰富的经验，并对历史信息和当时信息进行仔细分析，如此确定的主观概率是可信的。</a:t>
            </a:r>
          </a:p>
          <a:p>
            <a:pPr>
              <a:lnSpc>
                <a:spcPts val="4000"/>
              </a:lnSpc>
            </a:pPr>
            <a:r>
              <a:rPr lang="zh-CN" altLang="zh-CN" sz="5100" b="1" dirty="0" smtClean="0"/>
              <a:t>主观概率本质上是对随机事件概率的一种推断和估计。在遇到的随机现象无法大量重复时，用主观方法去做决策和判断是适合的。</a:t>
            </a:r>
            <a:r>
              <a:rPr lang="zh-CN" altLang="zh-CN" sz="5100" b="1" dirty="0" smtClean="0">
                <a:solidFill>
                  <a:srgbClr val="FF0000"/>
                </a:solidFill>
              </a:rPr>
              <a:t>主观概率至少是频率方法的补充</a:t>
            </a:r>
            <a:r>
              <a:rPr lang="zh-CN" altLang="zh-CN" sz="5100" b="1" dirty="0" smtClean="0"/>
              <a:t>。</a:t>
            </a:r>
          </a:p>
          <a:p>
            <a:pPr>
              <a:lnSpc>
                <a:spcPts val="4000"/>
              </a:lnSpc>
              <a:buNone/>
            </a:pPr>
            <a:endParaRPr lang="en-US" altLang="zh-CN" sz="5100" b="1" dirty="0" smtClean="0"/>
          </a:p>
          <a:p>
            <a:pPr>
              <a:lnSpc>
                <a:spcPts val="4000"/>
              </a:lnSpc>
              <a:buNone/>
            </a:pPr>
            <a:r>
              <a:rPr lang="zh-CN" altLang="en-US" sz="5100" b="1" dirty="0" smtClean="0"/>
              <a:t>选自</a:t>
            </a:r>
            <a:r>
              <a:rPr lang="zh-CN" altLang="zh-CN" sz="5100" b="1" dirty="0" smtClean="0"/>
              <a:t>《概率论与数理统计教程》峁诗松、程依明、濮晓龙，高等教育出版社，</a:t>
            </a:r>
            <a:r>
              <a:rPr lang="en-US" altLang="zh-CN" sz="5100" b="1" dirty="0" smtClean="0"/>
              <a:t>2004</a:t>
            </a:r>
            <a:r>
              <a:rPr lang="zh-CN" altLang="zh-CN" sz="5100" b="1" dirty="0" smtClean="0"/>
              <a:t>。</a:t>
            </a:r>
          </a:p>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476672"/>
            <a:ext cx="4896544" cy="6048672"/>
          </a:xfrm>
        </p:spPr>
        <p:txBody>
          <a:bodyPr>
            <a:normAutofit/>
          </a:bodyPr>
          <a:lstStyle/>
          <a:p>
            <a:pPr marL="0" indent="0">
              <a:lnSpc>
                <a:spcPts val="4100"/>
              </a:lnSpc>
              <a:buNone/>
            </a:pPr>
            <a:r>
              <a:rPr lang="en-US" altLang="zh-CN" dirty="0" smtClean="0"/>
              <a:t>5</a:t>
            </a:r>
            <a:r>
              <a:rPr lang="en-US" altLang="zh-CN" b="1" dirty="0" smtClean="0">
                <a:solidFill>
                  <a:srgbClr val="FF0000"/>
                </a:solidFill>
              </a:rPr>
              <a:t>.</a:t>
            </a:r>
            <a:r>
              <a:rPr lang="zh-CN" altLang="en-US" b="1" dirty="0" smtClean="0">
                <a:solidFill>
                  <a:srgbClr val="FF0000"/>
                </a:solidFill>
              </a:rPr>
              <a:t>公理化定义</a:t>
            </a:r>
            <a:r>
              <a:rPr lang="zh-CN" altLang="en-US" b="1" dirty="0" smtClean="0"/>
              <a:t>：</a:t>
            </a:r>
            <a:r>
              <a:rPr lang="zh-CN" altLang="zh-CN" b="1" dirty="0"/>
              <a:t>安德列</a:t>
            </a:r>
            <a:r>
              <a:rPr lang="en-US" altLang="zh-CN" b="1" dirty="0"/>
              <a:t>·</a:t>
            </a:r>
            <a:r>
              <a:rPr lang="zh-CN" altLang="zh-CN" b="1" dirty="0">
                <a:solidFill>
                  <a:srgbClr val="FF0000"/>
                </a:solidFill>
              </a:rPr>
              <a:t>柯尔莫哥洛夫</a:t>
            </a:r>
            <a:r>
              <a:rPr lang="zh-CN" altLang="zh-CN" b="1" dirty="0" smtClean="0"/>
              <a:t>（</a:t>
            </a:r>
            <a:r>
              <a:rPr lang="en-US" altLang="zh-CN" b="1" dirty="0"/>
              <a:t>Andrey </a:t>
            </a:r>
            <a:r>
              <a:rPr lang="en-US" altLang="zh-CN" b="1" dirty="0" err="1"/>
              <a:t>Nikolaevich</a:t>
            </a:r>
            <a:r>
              <a:rPr lang="en-US" altLang="zh-CN" b="1" dirty="0"/>
              <a:t> </a:t>
            </a:r>
            <a:r>
              <a:rPr lang="en-US" altLang="zh-CN" b="1" dirty="0" smtClean="0"/>
              <a:t>Kolmogorov</a:t>
            </a:r>
            <a:r>
              <a:rPr lang="zh-CN" altLang="en-US" b="1" dirty="0" smtClean="0"/>
              <a:t>，</a:t>
            </a:r>
            <a:r>
              <a:rPr lang="en-US" altLang="zh-CN" b="1" dirty="0" smtClean="0"/>
              <a:t>1903</a:t>
            </a:r>
            <a:r>
              <a:rPr lang="zh-CN" altLang="zh-CN" b="1" dirty="0" smtClean="0"/>
              <a:t>－</a:t>
            </a:r>
            <a:r>
              <a:rPr lang="en-US" altLang="zh-CN" b="1" dirty="0" smtClean="0"/>
              <a:t>1987</a:t>
            </a:r>
            <a:r>
              <a:rPr lang="zh-CN" altLang="zh-CN" b="1" dirty="0" smtClean="0"/>
              <a:t>），</a:t>
            </a:r>
            <a:r>
              <a:rPr lang="en-US" altLang="zh-CN" b="1" dirty="0"/>
              <a:t>20</a:t>
            </a:r>
            <a:r>
              <a:rPr lang="zh-CN" altLang="zh-CN" b="1" dirty="0" smtClean="0"/>
              <a:t>世纪</a:t>
            </a:r>
            <a:r>
              <a:rPr lang="zh-CN" altLang="en-US" b="1" dirty="0" smtClean="0"/>
              <a:t>前</a:t>
            </a:r>
            <a:r>
              <a:rPr lang="zh-CN" altLang="zh-CN" b="1" dirty="0" smtClean="0"/>
              <a:t>苏联</a:t>
            </a:r>
            <a:r>
              <a:rPr lang="zh-CN" altLang="zh-CN" b="1" dirty="0"/>
              <a:t>最杰出的数学家，也是</a:t>
            </a:r>
            <a:r>
              <a:rPr lang="en-US" altLang="zh-CN" b="1" dirty="0"/>
              <a:t>20</a:t>
            </a:r>
            <a:r>
              <a:rPr lang="zh-CN" altLang="zh-CN" b="1" dirty="0"/>
              <a:t>世纪世界上为数极少的几个最有影响的数学家之一。他的研究几乎遍及数学的所有领域，做出许多开创性的贡献。</a:t>
            </a:r>
          </a:p>
          <a:p>
            <a:pPr marL="0" indent="0">
              <a:buNone/>
            </a:pPr>
            <a:endParaRPr lang="zh-CN" altLang="en-US" dirty="0"/>
          </a:p>
        </p:txBody>
      </p:sp>
      <p:pic>
        <p:nvPicPr>
          <p:cNvPr id="4" name="图片 3" descr="http://h.hiphotos.baidu.com/baike/c0%3Dbaike72%2C5%2C5%2C72%2C24/sign=5df7ea4d0924ab18f41be96554938da8/6a63f6246b600c3388d5d1a31a4c510fd9f9a128.jpg"/>
          <p:cNvPicPr/>
          <p:nvPr/>
        </p:nvPicPr>
        <p:blipFill>
          <a:blip r:embed="rId2" cstate="print"/>
          <a:srcRect/>
          <a:stretch>
            <a:fillRect/>
          </a:stretch>
        </p:blipFill>
        <p:spPr bwMode="auto">
          <a:xfrm>
            <a:off x="5868144" y="908720"/>
            <a:ext cx="2647950" cy="3095625"/>
          </a:xfrm>
          <a:prstGeom prst="rect">
            <a:avLst/>
          </a:prstGeom>
          <a:noFill/>
          <a:ln w="9525">
            <a:noFill/>
            <a:miter lim="800000"/>
            <a:headEnd/>
            <a:tailEnd/>
          </a:ln>
        </p:spPr>
      </p:pic>
      <p:sp>
        <p:nvSpPr>
          <p:cNvPr id="2" name="矩形 1"/>
          <p:cNvSpPr/>
          <p:nvPr/>
        </p:nvSpPr>
        <p:spPr>
          <a:xfrm>
            <a:off x="5534228" y="4437112"/>
            <a:ext cx="3171766" cy="369332"/>
          </a:xfrm>
          <a:prstGeom prst="rect">
            <a:avLst/>
          </a:prstGeom>
        </p:spPr>
        <p:txBody>
          <a:bodyPr wrap="none">
            <a:spAutoFit/>
          </a:bodyPr>
          <a:lstStyle/>
          <a:p>
            <a:r>
              <a:rPr lang="zh-CN" altLang="en-US" dirty="0" smtClean="0"/>
              <a:t>（</a:t>
            </a:r>
            <a:r>
              <a:rPr lang="en-US" altLang="zh-CN" dirty="0" smtClean="0"/>
              <a:t>Kolmogorov</a:t>
            </a:r>
            <a:r>
              <a:rPr lang="zh-CN" altLang="en-US" dirty="0"/>
              <a:t>，</a:t>
            </a:r>
            <a:r>
              <a:rPr lang="en-US" altLang="zh-CN" dirty="0"/>
              <a:t>1903</a:t>
            </a:r>
            <a:r>
              <a:rPr lang="zh-CN" altLang="zh-CN" dirty="0"/>
              <a:t>－</a:t>
            </a:r>
            <a:r>
              <a:rPr lang="en-US" altLang="zh-CN" dirty="0"/>
              <a:t>1987</a:t>
            </a:r>
            <a:r>
              <a:rPr lang="zh-CN" altLang="zh-CN" dirty="0"/>
              <a:t>）</a:t>
            </a:r>
            <a:endParaRPr lang="zh-CN" altLang="en-US" dirty="0"/>
          </a:p>
        </p:txBody>
      </p:sp>
    </p:spTree>
    <p:extLst>
      <p:ext uri="{BB962C8B-B14F-4D97-AF65-F5344CB8AC3E}">
        <p14:creationId xmlns:p14="http://schemas.microsoft.com/office/powerpoint/2010/main" val="36523130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1916832"/>
            <a:ext cx="8229600" cy="2448272"/>
          </a:xfrm>
        </p:spPr>
        <p:txBody>
          <a:bodyPr>
            <a:normAutofit/>
          </a:bodyPr>
          <a:lstStyle/>
          <a:p>
            <a:pPr marL="0" indent="0">
              <a:lnSpc>
                <a:spcPts val="4500"/>
              </a:lnSpc>
              <a:buNone/>
            </a:pPr>
            <a:r>
              <a:rPr lang="en-US" altLang="zh-CN" sz="2800" b="1" dirty="0" smtClean="0"/>
              <a:t>1933</a:t>
            </a:r>
            <a:r>
              <a:rPr lang="zh-CN" altLang="zh-CN" sz="2800" b="1" dirty="0"/>
              <a:t>年在他的</a:t>
            </a:r>
            <a:r>
              <a:rPr lang="zh-CN" altLang="zh-CN" sz="2800" b="1" dirty="0">
                <a:solidFill>
                  <a:srgbClr val="FF0000"/>
                </a:solidFill>
              </a:rPr>
              <a:t>《概率论基础》</a:t>
            </a:r>
            <a:r>
              <a:rPr lang="zh-CN" altLang="zh-CN" sz="2800" b="1" dirty="0"/>
              <a:t>一书中</a:t>
            </a:r>
            <a:r>
              <a:rPr lang="zh-CN" altLang="zh-CN" sz="2800" b="1" dirty="0">
                <a:solidFill>
                  <a:srgbClr val="FF0000"/>
                </a:solidFill>
              </a:rPr>
              <a:t>第一次</a:t>
            </a:r>
            <a:r>
              <a:rPr lang="zh-CN" altLang="zh-CN" sz="2800" b="1" dirty="0"/>
              <a:t>给出了概率的测度论式的定义和一套严密的公理体系</a:t>
            </a:r>
            <a:r>
              <a:rPr lang="zh-CN" altLang="zh-CN" sz="2800" b="1" dirty="0" smtClean="0"/>
              <a:t>。它</a:t>
            </a:r>
            <a:r>
              <a:rPr lang="zh-CN" altLang="zh-CN" sz="2800" b="1" dirty="0"/>
              <a:t>的出现，是概率论发展史上的一个</a:t>
            </a:r>
            <a:r>
              <a:rPr lang="zh-CN" altLang="zh-CN" sz="2800" b="1" dirty="0">
                <a:solidFill>
                  <a:srgbClr val="FF0000"/>
                </a:solidFill>
              </a:rPr>
              <a:t>里程碑</a:t>
            </a:r>
            <a:r>
              <a:rPr lang="zh-CN" altLang="zh-CN" sz="2800" b="1" dirty="0"/>
              <a:t>，为现代概率论的蓬勃发展打下了坚实的基础</a:t>
            </a:r>
            <a:r>
              <a:rPr lang="zh-CN" altLang="zh-CN" sz="2800" b="1" dirty="0" smtClean="0"/>
              <a:t>。</a:t>
            </a:r>
            <a:endParaRPr lang="en-US" altLang="zh-CN" sz="2800" b="1" dirty="0" smtClean="0"/>
          </a:p>
          <a:p>
            <a:pPr marL="0" indent="0">
              <a:lnSpc>
                <a:spcPts val="4500"/>
              </a:lnSpc>
              <a:buNone/>
            </a:pPr>
            <a:endParaRPr lang="zh-CN" altLang="zh-CN" sz="2800" b="1" dirty="0"/>
          </a:p>
          <a:p>
            <a:pPr>
              <a:lnSpc>
                <a:spcPts val="4500"/>
              </a:lnSpc>
            </a:pPr>
            <a:endParaRPr lang="zh-CN" altLang="en-US" sz="2800" dirty="0"/>
          </a:p>
        </p:txBody>
      </p:sp>
    </p:spTree>
    <p:extLst>
      <p:ext uri="{BB962C8B-B14F-4D97-AF65-F5344CB8AC3E}">
        <p14:creationId xmlns:p14="http://schemas.microsoft.com/office/powerpoint/2010/main" val="295370100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p:cNvSpPr>
                <a:spLocks noGrp="1"/>
              </p:cNvSpPr>
              <p:nvPr>
                <p:ph idx="1"/>
              </p:nvPr>
            </p:nvSpPr>
            <p:spPr>
              <a:xfrm>
                <a:off x="539552" y="476672"/>
                <a:ext cx="8229600" cy="5904656"/>
              </a:xfrm>
            </p:spPr>
            <p:txBody>
              <a:bodyPr>
                <a:noAutofit/>
              </a:bodyPr>
              <a:lstStyle/>
              <a:p>
                <a:pPr marL="0" indent="0">
                  <a:lnSpc>
                    <a:spcPts val="4300"/>
                  </a:lnSpc>
                  <a:buNone/>
                </a:pPr>
                <a:r>
                  <a:rPr lang="zh-CN" altLang="zh-CN" sz="2800" b="1" dirty="0" smtClean="0">
                    <a:solidFill>
                      <a:srgbClr val="FF0000"/>
                    </a:solidFill>
                  </a:rPr>
                  <a:t>概率</a:t>
                </a:r>
                <a:r>
                  <a:rPr lang="zh-CN" altLang="en-US" sz="2800" b="1" dirty="0" smtClean="0">
                    <a:solidFill>
                      <a:srgbClr val="FF0000"/>
                    </a:solidFill>
                  </a:rPr>
                  <a:t>公理化定义</a:t>
                </a:r>
                <a:r>
                  <a:rPr lang="zh-CN" altLang="en-US" sz="2800" b="1" dirty="0" smtClean="0"/>
                  <a:t>：设</a:t>
                </a:r>
                <a:r>
                  <a:rPr lang="en-US" altLang="zh-CN" sz="2800" b="1" dirty="0" smtClean="0"/>
                  <a:t>P</a:t>
                </a:r>
                <a:r>
                  <a:rPr lang="zh-CN" altLang="zh-CN" sz="2800" b="1" dirty="0"/>
                  <a:t>是</a:t>
                </a:r>
                <a14:m>
                  <m:oMath xmlns:m="http://schemas.openxmlformats.org/officeDocument/2006/math">
                    <m:r>
                      <a:rPr lang="en-US" altLang="zh-CN" sz="2800" b="1" i="1">
                        <a:latin typeface="Cambria Math" panose="02040503050406030204" pitchFamily="18" charset="0"/>
                      </a:rPr>
                      <m:t>𝓕</m:t>
                    </m:r>
                  </m:oMath>
                </a14:m>
                <a:r>
                  <a:rPr lang="zh-CN" altLang="zh-CN" sz="2800" b="1" dirty="0"/>
                  <a:t>上的实值函数</a:t>
                </a:r>
                <a:r>
                  <a:rPr lang="zh-CN" altLang="zh-CN" sz="2800" b="1" dirty="0" smtClean="0"/>
                  <a:t>，</a:t>
                </a:r>
                <a:r>
                  <a:rPr lang="zh-CN" altLang="en-US" sz="2800" b="1" dirty="0" smtClean="0"/>
                  <a:t>即</a:t>
                </a:r>
                <a:r>
                  <a:rPr lang="zh-CN" altLang="zh-CN" sz="2800" b="1" dirty="0"/>
                  <a:t>任意一个</a:t>
                </a:r>
                <a14:m>
                  <m:oMath xmlns:m="http://schemas.openxmlformats.org/officeDocument/2006/math">
                    <m:r>
                      <a:rPr lang="en-US" altLang="zh-CN" sz="2800" b="1" i="1">
                        <a:latin typeface="Cambria Math" panose="02040503050406030204" pitchFamily="18" charset="0"/>
                      </a:rPr>
                      <m:t>𝐀</m:t>
                    </m:r>
                    <m:r>
                      <a:rPr lang="en-US" altLang="zh-CN" sz="2800" b="1">
                        <a:latin typeface="Cambria Math" panose="02040503050406030204" pitchFamily="18" charset="0"/>
                      </a:rPr>
                      <m:t>∈</m:t>
                    </m:r>
                    <m:r>
                      <a:rPr lang="en-US" altLang="zh-CN" sz="2800" b="1" i="1">
                        <a:latin typeface="Cambria Math" panose="02040503050406030204" pitchFamily="18" charset="0"/>
                      </a:rPr>
                      <m:t>𝓕</m:t>
                    </m:r>
                  </m:oMath>
                </a14:m>
                <a:r>
                  <a:rPr lang="zh-CN" altLang="zh-CN" sz="2800" b="1" dirty="0"/>
                  <a:t>，存在一</a:t>
                </a:r>
                <a:r>
                  <a:rPr lang="zh-CN" altLang="zh-CN" sz="2800" b="1" dirty="0" smtClean="0"/>
                  <a:t>个实数</a:t>
                </a:r>
                <a:r>
                  <a:rPr lang="en-US" altLang="zh-CN" sz="2800" b="1" dirty="0"/>
                  <a:t>P(A)</a:t>
                </a:r>
                <a:r>
                  <a:rPr lang="zh-CN" altLang="zh-CN" sz="2800" b="1" dirty="0"/>
                  <a:t>与之</a:t>
                </a:r>
                <a:r>
                  <a:rPr lang="zh-CN" altLang="zh-CN" sz="2800" b="1" dirty="0" smtClean="0"/>
                  <a:t>对应</a:t>
                </a:r>
                <a:r>
                  <a:rPr lang="zh-CN" altLang="en-US" sz="2800" b="1" dirty="0" smtClean="0"/>
                  <a:t>，</a:t>
                </a:r>
                <a:r>
                  <a:rPr lang="zh-CN" altLang="zh-CN" sz="2800" b="1" dirty="0" smtClean="0"/>
                  <a:t>满足</a:t>
                </a:r>
                <a:r>
                  <a:rPr lang="zh-CN" altLang="zh-CN" sz="2800" b="1" dirty="0"/>
                  <a:t>下列三条公理：</a:t>
                </a:r>
              </a:p>
              <a:p>
                <a:pPr lvl="0">
                  <a:lnSpc>
                    <a:spcPts val="4300"/>
                  </a:lnSpc>
                </a:pPr>
                <a:r>
                  <a:rPr lang="zh-CN" altLang="zh-CN" sz="2800" b="1" dirty="0"/>
                  <a:t>非负性：</a:t>
                </a:r>
                <a14:m>
                  <m:oMath xmlns:m="http://schemas.openxmlformats.org/officeDocument/2006/math">
                    <m:r>
                      <a:rPr lang="en-US" altLang="zh-CN" sz="2800" b="1" i="1">
                        <a:latin typeface="Cambria Math" panose="02040503050406030204" pitchFamily="18" charset="0"/>
                      </a:rPr>
                      <m:t>𝐏</m:t>
                    </m:r>
                    <m:r>
                      <a:rPr lang="en-US" altLang="zh-CN" sz="2800" b="1">
                        <a:latin typeface="Cambria Math" panose="02040503050406030204" pitchFamily="18" charset="0"/>
                      </a:rPr>
                      <m:t>(</m:t>
                    </m:r>
                    <m:r>
                      <a:rPr lang="en-US" altLang="zh-CN" sz="2800" b="1" i="1">
                        <a:latin typeface="Cambria Math" panose="02040503050406030204" pitchFamily="18" charset="0"/>
                      </a:rPr>
                      <m:t>𝐀</m:t>
                    </m:r>
                    <m:r>
                      <a:rPr lang="en-US" altLang="zh-CN" sz="2800" b="1">
                        <a:latin typeface="Cambria Math" panose="02040503050406030204" pitchFamily="18" charset="0"/>
                      </a:rPr>
                      <m:t>)≥</m:t>
                    </m:r>
                    <m:r>
                      <a:rPr lang="en-US" altLang="zh-CN" sz="2800" b="1" i="1">
                        <a:latin typeface="Cambria Math" panose="02040503050406030204" pitchFamily="18" charset="0"/>
                      </a:rPr>
                      <m:t>𝟎</m:t>
                    </m:r>
                  </m:oMath>
                </a14:m>
                <a:r>
                  <a:rPr lang="zh-CN" altLang="zh-CN" sz="2800" b="1" dirty="0"/>
                  <a:t>；</a:t>
                </a:r>
              </a:p>
              <a:p>
                <a:pPr lvl="0">
                  <a:lnSpc>
                    <a:spcPts val="4300"/>
                  </a:lnSpc>
                </a:pPr>
                <a:r>
                  <a:rPr lang="zh-CN" altLang="zh-CN" sz="2800" b="1" dirty="0"/>
                  <a:t>规范性：</a:t>
                </a:r>
                <a14:m>
                  <m:oMath xmlns:m="http://schemas.openxmlformats.org/officeDocument/2006/math">
                    <m:r>
                      <a:rPr lang="en-US" altLang="zh-CN" sz="2800" b="1" i="1">
                        <a:latin typeface="Cambria Math" panose="02040503050406030204" pitchFamily="18" charset="0"/>
                      </a:rPr>
                      <m:t>𝐏</m:t>
                    </m:r>
                    <m:d>
                      <m:dPr>
                        <m:ctrlPr>
                          <a:rPr lang="zh-CN" altLang="zh-CN" sz="2800" b="1" i="1">
                            <a:latin typeface="Cambria Math" panose="02040503050406030204" pitchFamily="18" charset="0"/>
                          </a:rPr>
                        </m:ctrlPr>
                      </m:dPr>
                      <m:e>
                        <m:r>
                          <a:rPr lang="en-US" altLang="zh-CN" sz="2800" b="1" i="1">
                            <a:latin typeface="Cambria Math" panose="02040503050406030204" pitchFamily="18" charset="0"/>
                          </a:rPr>
                          <m:t>𝜴</m:t>
                        </m:r>
                      </m:e>
                    </m:d>
                    <m:r>
                      <a:rPr lang="en-US" altLang="zh-CN" sz="2800" b="1">
                        <a:latin typeface="Cambria Math" panose="02040503050406030204" pitchFamily="18" charset="0"/>
                      </a:rPr>
                      <m:t>=</m:t>
                    </m:r>
                    <m:r>
                      <a:rPr lang="en-US" altLang="zh-CN" sz="2800" b="1" i="1">
                        <a:latin typeface="Cambria Math" panose="02040503050406030204" pitchFamily="18" charset="0"/>
                      </a:rPr>
                      <m:t>𝟏</m:t>
                    </m:r>
                  </m:oMath>
                </a14:m>
                <a:r>
                  <a:rPr lang="zh-CN" altLang="zh-CN" sz="2800" b="1" dirty="0"/>
                  <a:t>；</a:t>
                </a:r>
              </a:p>
              <a:p>
                <a:pPr lvl="0">
                  <a:lnSpc>
                    <a:spcPts val="4300"/>
                  </a:lnSpc>
                </a:pPr>
                <a:r>
                  <a:rPr lang="zh-CN" altLang="zh-CN" sz="2800" b="1" dirty="0"/>
                  <a:t>可列可加性：若</a:t>
                </a:r>
                <a14:m>
                  <m:oMath xmlns:m="http://schemas.openxmlformats.org/officeDocument/2006/math">
                    <m:sSub>
                      <m:sSubPr>
                        <m:ctrlPr>
                          <a:rPr lang="zh-CN" altLang="zh-CN" sz="2800" b="1" i="1">
                            <a:latin typeface="Cambria Math" panose="02040503050406030204" pitchFamily="18" charset="0"/>
                          </a:rPr>
                        </m:ctrlPr>
                      </m:sSubPr>
                      <m:e>
                        <m:r>
                          <a:rPr lang="en-US" altLang="zh-CN" sz="2800" b="1" i="1">
                            <a:latin typeface="Cambria Math" panose="02040503050406030204" pitchFamily="18" charset="0"/>
                          </a:rPr>
                          <m:t>𝑨</m:t>
                        </m:r>
                      </m:e>
                      <m:sub>
                        <m:r>
                          <a:rPr lang="en-US" altLang="zh-CN" sz="2800" b="1" i="1">
                            <a:latin typeface="Cambria Math" panose="02040503050406030204" pitchFamily="18" charset="0"/>
                          </a:rPr>
                          <m:t>𝟏</m:t>
                        </m:r>
                        <m:r>
                          <a:rPr lang="en-US" altLang="zh-CN" sz="2800" b="1" i="1">
                            <a:latin typeface="Cambria Math" panose="02040503050406030204" pitchFamily="18" charset="0"/>
                          </a:rPr>
                          <m:t>,</m:t>
                        </m:r>
                      </m:sub>
                    </m:sSub>
                    <m:sSub>
                      <m:sSubPr>
                        <m:ctrlPr>
                          <a:rPr lang="zh-CN" altLang="zh-CN" sz="2800" b="1" i="1">
                            <a:latin typeface="Cambria Math" panose="02040503050406030204" pitchFamily="18" charset="0"/>
                          </a:rPr>
                        </m:ctrlPr>
                      </m:sSubPr>
                      <m:e>
                        <m:r>
                          <a:rPr lang="en-US" altLang="zh-CN" sz="2800" b="1" i="1">
                            <a:latin typeface="Cambria Math" panose="02040503050406030204" pitchFamily="18" charset="0"/>
                          </a:rPr>
                          <m:t>𝑨</m:t>
                        </m:r>
                      </m:e>
                      <m:sub>
                        <m:r>
                          <a:rPr lang="en-US" altLang="zh-CN" sz="2800" b="1" i="1">
                            <a:latin typeface="Cambria Math" panose="02040503050406030204" pitchFamily="18" charset="0"/>
                          </a:rPr>
                          <m:t>𝟐</m:t>
                        </m:r>
                        <m:r>
                          <a:rPr lang="en-US" altLang="zh-CN" sz="2800" b="1" i="1">
                            <a:latin typeface="Cambria Math" panose="02040503050406030204" pitchFamily="18" charset="0"/>
                          </a:rPr>
                          <m:t>,⋯,</m:t>
                        </m:r>
                      </m:sub>
                    </m:sSub>
                    <m:sSub>
                      <m:sSubPr>
                        <m:ctrlPr>
                          <a:rPr lang="zh-CN" altLang="zh-CN" sz="2800" b="1" i="1">
                            <a:latin typeface="Cambria Math" panose="02040503050406030204" pitchFamily="18" charset="0"/>
                          </a:rPr>
                        </m:ctrlPr>
                      </m:sSubPr>
                      <m:e>
                        <m:r>
                          <a:rPr lang="en-US" altLang="zh-CN" sz="2800" b="1" i="1">
                            <a:latin typeface="Cambria Math" panose="02040503050406030204" pitchFamily="18" charset="0"/>
                          </a:rPr>
                          <m:t>𝑨</m:t>
                        </m:r>
                      </m:e>
                      <m:sub>
                        <m:r>
                          <a:rPr lang="en-US" altLang="zh-CN" sz="2800" b="1" i="1">
                            <a:latin typeface="Cambria Math" panose="02040503050406030204" pitchFamily="18" charset="0"/>
                          </a:rPr>
                          <m:t>𝒏</m:t>
                        </m:r>
                        <m:r>
                          <a:rPr lang="en-US" altLang="zh-CN" sz="2800" b="1" i="1">
                            <a:latin typeface="Cambria Math" panose="02040503050406030204" pitchFamily="18" charset="0"/>
                          </a:rPr>
                          <m:t>,</m:t>
                        </m:r>
                      </m:sub>
                    </m:sSub>
                    <m:r>
                      <a:rPr lang="en-US" altLang="zh-CN" sz="2800" b="1" i="1">
                        <a:latin typeface="Cambria Math" panose="02040503050406030204" pitchFamily="18" charset="0"/>
                      </a:rPr>
                      <m:t>⋯∈</m:t>
                    </m:r>
                    <m:r>
                      <a:rPr lang="en-US" altLang="zh-CN" sz="2800" b="1" i="1">
                        <a:latin typeface="Cambria Math" panose="02040503050406030204" pitchFamily="18" charset="0"/>
                      </a:rPr>
                      <m:t>𝓕</m:t>
                    </m:r>
                  </m:oMath>
                </a14:m>
                <a:r>
                  <a:rPr lang="en-US" altLang="zh-CN" sz="2800" b="1" dirty="0"/>
                  <a:t>,</a:t>
                </a:r>
                <a:r>
                  <a:rPr lang="zh-CN" altLang="zh-CN" sz="2800" b="1" dirty="0"/>
                  <a:t>且两两不相容，则</a:t>
                </a:r>
              </a:p>
              <a:p>
                <a:pPr marL="0" indent="0">
                  <a:lnSpc>
                    <a:spcPts val="4300"/>
                  </a:lnSpc>
                  <a:buNone/>
                </a:pPr>
                <a:r>
                  <a:rPr lang="en-US" altLang="zh-CN" sz="2800" b="1" dirty="0" smtClean="0"/>
                  <a:t>                         </a:t>
                </a:r>
                <a14:m>
                  <m:oMath xmlns:m="http://schemas.openxmlformats.org/officeDocument/2006/math">
                    <m:r>
                      <a:rPr lang="en-US" altLang="zh-CN" sz="2800" b="1" i="1">
                        <a:latin typeface="Cambria Math" panose="02040503050406030204" pitchFamily="18" charset="0"/>
                      </a:rPr>
                      <m:t>𝐏</m:t>
                    </m:r>
                    <m:d>
                      <m:dPr>
                        <m:ctrlPr>
                          <a:rPr lang="zh-CN" altLang="zh-CN" sz="2800" b="1" i="1">
                            <a:latin typeface="Cambria Math" panose="02040503050406030204" pitchFamily="18" charset="0"/>
                          </a:rPr>
                        </m:ctrlPr>
                      </m:dPr>
                      <m:e>
                        <m:nary>
                          <m:naryPr>
                            <m:chr m:val="⋃"/>
                            <m:limLoc m:val="undOvr"/>
                            <m:ctrlPr>
                              <a:rPr lang="zh-CN" altLang="zh-CN" sz="2800" b="1" i="1">
                                <a:latin typeface="Cambria Math" panose="02040503050406030204" pitchFamily="18" charset="0"/>
                              </a:rPr>
                            </m:ctrlPr>
                          </m:naryPr>
                          <m:sub>
                            <m:r>
                              <a:rPr lang="en-US" altLang="zh-CN" sz="2800" b="1" i="1">
                                <a:latin typeface="Cambria Math" panose="02040503050406030204" pitchFamily="18" charset="0"/>
                              </a:rPr>
                              <m:t>𝒏</m:t>
                            </m:r>
                            <m:r>
                              <a:rPr lang="en-US" altLang="zh-CN" sz="2800" b="1" i="1">
                                <a:latin typeface="Cambria Math" panose="02040503050406030204" pitchFamily="18" charset="0"/>
                              </a:rPr>
                              <m:t>=</m:t>
                            </m:r>
                            <m:r>
                              <a:rPr lang="en-US" altLang="zh-CN" sz="2800" b="1" i="1">
                                <a:latin typeface="Cambria Math" panose="02040503050406030204" pitchFamily="18" charset="0"/>
                              </a:rPr>
                              <m:t>𝟏</m:t>
                            </m:r>
                          </m:sub>
                          <m:sup>
                            <m:r>
                              <a:rPr lang="en-US" altLang="zh-CN" sz="2800" b="1" i="1">
                                <a:latin typeface="Cambria Math" panose="02040503050406030204" pitchFamily="18" charset="0"/>
                              </a:rPr>
                              <m:t>∞</m:t>
                            </m:r>
                          </m:sup>
                          <m:e>
                            <m:sSub>
                              <m:sSubPr>
                                <m:ctrlPr>
                                  <a:rPr lang="zh-CN" altLang="zh-CN" sz="2800" b="1" i="1">
                                    <a:latin typeface="Cambria Math" panose="02040503050406030204" pitchFamily="18" charset="0"/>
                                  </a:rPr>
                                </m:ctrlPr>
                              </m:sSubPr>
                              <m:e>
                                <m:r>
                                  <a:rPr lang="en-US" altLang="zh-CN" sz="2800" b="1" i="1">
                                    <a:latin typeface="Cambria Math" panose="02040503050406030204" pitchFamily="18" charset="0"/>
                                  </a:rPr>
                                  <m:t>𝑨</m:t>
                                </m:r>
                              </m:e>
                              <m:sub>
                                <m:r>
                                  <a:rPr lang="en-US" altLang="zh-CN" sz="2800" b="1" i="1">
                                    <a:latin typeface="Cambria Math" panose="02040503050406030204" pitchFamily="18" charset="0"/>
                                  </a:rPr>
                                  <m:t>𝒏</m:t>
                                </m:r>
                              </m:sub>
                            </m:sSub>
                          </m:e>
                        </m:nary>
                      </m:e>
                    </m:d>
                    <m:r>
                      <a:rPr lang="en-US" altLang="zh-CN" sz="2800" b="1" i="1">
                        <a:latin typeface="Cambria Math" panose="02040503050406030204" pitchFamily="18" charset="0"/>
                      </a:rPr>
                      <m:t>=</m:t>
                    </m:r>
                    <m:nary>
                      <m:naryPr>
                        <m:chr m:val="∑"/>
                        <m:limLoc m:val="undOvr"/>
                        <m:ctrlPr>
                          <a:rPr lang="zh-CN" altLang="zh-CN" sz="2800" b="1" i="1">
                            <a:latin typeface="Cambria Math" panose="02040503050406030204" pitchFamily="18" charset="0"/>
                          </a:rPr>
                        </m:ctrlPr>
                      </m:naryPr>
                      <m:sub>
                        <m:r>
                          <a:rPr lang="en-US" altLang="zh-CN" sz="2800" b="1" i="1">
                            <a:latin typeface="Cambria Math" panose="02040503050406030204" pitchFamily="18" charset="0"/>
                          </a:rPr>
                          <m:t>𝒏</m:t>
                        </m:r>
                        <m:r>
                          <a:rPr lang="en-US" altLang="zh-CN" sz="2800" b="1" i="1">
                            <a:latin typeface="Cambria Math" panose="02040503050406030204" pitchFamily="18" charset="0"/>
                          </a:rPr>
                          <m:t>=</m:t>
                        </m:r>
                        <m:r>
                          <a:rPr lang="en-US" altLang="zh-CN" sz="2800" b="1" i="1">
                            <a:latin typeface="Cambria Math" panose="02040503050406030204" pitchFamily="18" charset="0"/>
                          </a:rPr>
                          <m:t>𝟏</m:t>
                        </m:r>
                      </m:sub>
                      <m:sup>
                        <m:r>
                          <a:rPr lang="en-US" altLang="zh-CN" sz="2800" b="1" i="1">
                            <a:latin typeface="Cambria Math" panose="02040503050406030204" pitchFamily="18" charset="0"/>
                          </a:rPr>
                          <m:t>∞</m:t>
                        </m:r>
                      </m:sup>
                      <m:e>
                        <m:r>
                          <a:rPr lang="en-US" altLang="zh-CN" sz="2800" b="1" i="1">
                            <a:latin typeface="Cambria Math" panose="02040503050406030204" pitchFamily="18" charset="0"/>
                          </a:rPr>
                          <m:t>𝑷</m:t>
                        </m:r>
                        <m:r>
                          <a:rPr lang="en-US" altLang="zh-CN" sz="2800" b="1" i="1">
                            <a:latin typeface="Cambria Math" panose="02040503050406030204" pitchFamily="18" charset="0"/>
                          </a:rPr>
                          <m:t>(</m:t>
                        </m:r>
                        <m:sSub>
                          <m:sSubPr>
                            <m:ctrlPr>
                              <a:rPr lang="zh-CN" altLang="zh-CN" sz="2800" b="1" i="1">
                                <a:latin typeface="Cambria Math" panose="02040503050406030204" pitchFamily="18" charset="0"/>
                              </a:rPr>
                            </m:ctrlPr>
                          </m:sSubPr>
                          <m:e>
                            <m:r>
                              <a:rPr lang="en-US" altLang="zh-CN" sz="2800" b="1" i="1">
                                <a:latin typeface="Cambria Math" panose="02040503050406030204" pitchFamily="18" charset="0"/>
                              </a:rPr>
                              <m:t>𝑨</m:t>
                            </m:r>
                          </m:e>
                          <m:sub>
                            <m:r>
                              <a:rPr lang="en-US" altLang="zh-CN" sz="2800" b="1" i="1">
                                <a:latin typeface="Cambria Math" panose="02040503050406030204" pitchFamily="18" charset="0"/>
                              </a:rPr>
                              <m:t>𝒏</m:t>
                            </m:r>
                          </m:sub>
                        </m:sSub>
                        <m:r>
                          <a:rPr lang="en-US" altLang="zh-CN" sz="2800" b="1" i="1">
                            <a:latin typeface="Cambria Math" panose="02040503050406030204" pitchFamily="18" charset="0"/>
                          </a:rPr>
                          <m:t>)</m:t>
                        </m:r>
                      </m:e>
                    </m:nary>
                  </m:oMath>
                </a14:m>
                <a:r>
                  <a:rPr lang="zh-CN" altLang="en-US" sz="2800" b="1" dirty="0" smtClean="0"/>
                  <a:t>，</a:t>
                </a:r>
                <a:endParaRPr lang="zh-CN" altLang="zh-CN" sz="2800" b="1" dirty="0"/>
              </a:p>
              <a:p>
                <a:pPr marL="0" indent="0">
                  <a:lnSpc>
                    <a:spcPts val="4300"/>
                  </a:lnSpc>
                  <a:buNone/>
                </a:pPr>
                <a:r>
                  <a:rPr lang="zh-CN" altLang="zh-CN" sz="2800" b="1" dirty="0"/>
                  <a:t>称</a:t>
                </a:r>
                <a14:m>
                  <m:oMath xmlns:m="http://schemas.openxmlformats.org/officeDocument/2006/math">
                    <m:r>
                      <a:rPr lang="en-US" altLang="zh-CN" sz="2800" b="1" i="1">
                        <a:latin typeface="Cambria Math" panose="02040503050406030204" pitchFamily="18" charset="0"/>
                      </a:rPr>
                      <m:t>𝐏</m:t>
                    </m:r>
                    <m:r>
                      <a:rPr lang="en-US" altLang="zh-CN" sz="2800" b="1">
                        <a:latin typeface="Cambria Math" panose="02040503050406030204" pitchFamily="18" charset="0"/>
                      </a:rPr>
                      <m:t>(</m:t>
                    </m:r>
                    <m:r>
                      <a:rPr lang="en-US" altLang="zh-CN" sz="2800" b="1" i="1">
                        <a:latin typeface="Cambria Math" panose="02040503050406030204" pitchFamily="18" charset="0"/>
                      </a:rPr>
                      <m:t>𝐀</m:t>
                    </m:r>
                    <m:r>
                      <a:rPr lang="en-US" altLang="zh-CN" sz="2800" b="1">
                        <a:latin typeface="Cambria Math" panose="02040503050406030204" pitchFamily="18" charset="0"/>
                      </a:rPr>
                      <m:t>)</m:t>
                    </m:r>
                  </m:oMath>
                </a14:m>
                <a:r>
                  <a:rPr lang="zh-CN" altLang="zh-CN" sz="2800" b="1" dirty="0"/>
                  <a:t>为</a:t>
                </a:r>
                <a14:m>
                  <m:oMath xmlns:m="http://schemas.openxmlformats.org/officeDocument/2006/math">
                    <m:r>
                      <a:rPr lang="en-US" altLang="zh-CN" sz="2800" b="1" i="1">
                        <a:latin typeface="Cambria Math" panose="02040503050406030204" pitchFamily="18" charset="0"/>
                      </a:rPr>
                      <m:t>𝓕</m:t>
                    </m:r>
                  </m:oMath>
                </a14:m>
                <a:r>
                  <a:rPr lang="zh-CN" altLang="zh-CN" sz="2800" b="1" dirty="0" smtClean="0"/>
                  <a:t>上</a:t>
                </a:r>
                <a:r>
                  <a:rPr lang="zh-CN" altLang="en-US" sz="2800" b="1" dirty="0" smtClean="0"/>
                  <a:t>的</a:t>
                </a:r>
                <a:r>
                  <a:rPr lang="zh-CN" altLang="zh-CN" sz="2800" b="1" dirty="0" smtClean="0"/>
                  <a:t>概率</a:t>
                </a:r>
                <a:r>
                  <a:rPr lang="zh-CN" altLang="zh-CN" sz="2800" b="1" dirty="0"/>
                  <a:t>。</a:t>
                </a:r>
                <a:endParaRPr lang="zh-CN" altLang="en-US" sz="2800" b="1"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539552" y="476672"/>
                <a:ext cx="8229600" cy="5904656"/>
              </a:xfrm>
              <a:blipFill rotWithShape="0">
                <a:blip r:embed="rId2" cstate="print"/>
                <a:stretch>
                  <a:fillRect l="-1556" t="-310" r="-577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7286463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67544" y="404664"/>
            <a:ext cx="8208912" cy="6247864"/>
          </a:xfrm>
          <a:prstGeom prst="rect">
            <a:avLst/>
          </a:prstGeom>
        </p:spPr>
        <p:txBody>
          <a:bodyPr wrap="square">
            <a:spAutoFit/>
          </a:bodyPr>
          <a:lstStyle/>
          <a:p>
            <a:pPr>
              <a:lnSpc>
                <a:spcPct val="150000"/>
              </a:lnSpc>
            </a:pPr>
            <a:r>
              <a:rPr lang="en-US" altLang="zh-CN" sz="2800" b="1" dirty="0" smtClean="0">
                <a:solidFill>
                  <a:srgbClr val="FF0000"/>
                </a:solidFill>
              </a:rPr>
              <a:t>                                            </a:t>
            </a:r>
            <a:r>
              <a:rPr lang="zh-CN" altLang="zh-CN" sz="2800" b="1" dirty="0" smtClean="0">
                <a:solidFill>
                  <a:srgbClr val="FF0000"/>
                </a:solidFill>
              </a:rPr>
              <a:t>参考文献</a:t>
            </a:r>
            <a:endParaRPr lang="zh-CN" altLang="zh-CN" sz="2800" dirty="0" smtClean="0">
              <a:solidFill>
                <a:srgbClr val="FF0000"/>
              </a:solidFill>
            </a:endParaRPr>
          </a:p>
          <a:p>
            <a:pPr>
              <a:lnSpc>
                <a:spcPct val="150000"/>
              </a:lnSpc>
            </a:pPr>
            <a:r>
              <a:rPr lang="en-US" altLang="zh-CN" sz="2000" b="1" dirty="0" smtClean="0"/>
              <a:t>1.</a:t>
            </a:r>
            <a:r>
              <a:rPr lang="zh-CN" altLang="zh-CN" sz="2000" b="1" dirty="0"/>
              <a:t> 《概率论与数理统计</a:t>
            </a:r>
            <a:r>
              <a:rPr lang="en-US" altLang="zh-CN" sz="2000" b="1" dirty="0"/>
              <a:t>—</a:t>
            </a:r>
            <a:r>
              <a:rPr lang="zh-CN" altLang="zh-CN" sz="2000" b="1" dirty="0"/>
              <a:t>不明确的科学》，</a:t>
            </a:r>
            <a:r>
              <a:rPr lang="zh-CN" altLang="zh-CN" sz="2000" b="1" dirty="0" smtClean="0"/>
              <a:t>约翰</a:t>
            </a:r>
            <a:r>
              <a:rPr lang="en-US" altLang="zh-CN" sz="2000" b="1" dirty="0" smtClean="0"/>
              <a:t>.</a:t>
            </a:r>
            <a:r>
              <a:rPr lang="zh-CN" altLang="zh-CN" sz="2000" b="1" dirty="0" smtClean="0"/>
              <a:t>塔巴克</a:t>
            </a:r>
            <a:r>
              <a:rPr lang="zh-CN" altLang="zh-CN" sz="2000" b="1" dirty="0"/>
              <a:t>著，杨静译，商务印书馆，</a:t>
            </a:r>
            <a:r>
              <a:rPr lang="en-US" altLang="zh-CN" sz="2000" b="1" dirty="0"/>
              <a:t>2007</a:t>
            </a:r>
            <a:r>
              <a:rPr lang="zh-CN" altLang="zh-CN" sz="2000" b="1" dirty="0" smtClean="0"/>
              <a:t>年</a:t>
            </a:r>
            <a:r>
              <a:rPr lang="zh-CN" altLang="en-US" sz="2000" b="1" dirty="0" smtClean="0"/>
              <a:t>；</a:t>
            </a:r>
            <a:endParaRPr lang="en-US" altLang="zh-CN" sz="2000" b="1" dirty="0" smtClean="0"/>
          </a:p>
          <a:p>
            <a:pPr>
              <a:lnSpc>
                <a:spcPct val="150000"/>
              </a:lnSpc>
            </a:pPr>
            <a:r>
              <a:rPr lang="en-US" altLang="zh-CN" sz="2000" b="1" dirty="0" smtClean="0"/>
              <a:t>2.</a:t>
            </a:r>
            <a:r>
              <a:rPr lang="zh-CN" altLang="zh-CN" sz="2000" b="1" dirty="0" smtClean="0"/>
              <a:t>《数学文化》，方延明，清华出版社，</a:t>
            </a:r>
            <a:r>
              <a:rPr lang="en-US" altLang="zh-CN" sz="2000" b="1" dirty="0" smtClean="0"/>
              <a:t>2009</a:t>
            </a:r>
            <a:r>
              <a:rPr lang="zh-CN" altLang="zh-CN" sz="2000" b="1" dirty="0" smtClean="0"/>
              <a:t>年；</a:t>
            </a:r>
          </a:p>
          <a:p>
            <a:pPr>
              <a:lnSpc>
                <a:spcPct val="150000"/>
              </a:lnSpc>
            </a:pPr>
            <a:r>
              <a:rPr lang="en-US" altLang="zh-CN" sz="2000" b="1" dirty="0" smtClean="0"/>
              <a:t>3.</a:t>
            </a:r>
            <a:r>
              <a:rPr lang="zh-CN" altLang="zh-CN" sz="2000" b="1" dirty="0" smtClean="0"/>
              <a:t>《趣味随机问题》，</a:t>
            </a:r>
            <a:r>
              <a:rPr lang="zh-CN" altLang="zh-CN" sz="2000" b="1" dirty="0"/>
              <a:t>孙荣恒，科学出版社，</a:t>
            </a:r>
            <a:r>
              <a:rPr lang="en-US" altLang="zh-CN" sz="2000" b="1" dirty="0" smtClean="0"/>
              <a:t>2008</a:t>
            </a:r>
            <a:r>
              <a:rPr lang="zh-CN" altLang="zh-CN" sz="2000" b="1" dirty="0" smtClean="0"/>
              <a:t>；</a:t>
            </a:r>
          </a:p>
          <a:p>
            <a:pPr>
              <a:lnSpc>
                <a:spcPct val="150000"/>
              </a:lnSpc>
            </a:pPr>
            <a:r>
              <a:rPr lang="en-US" altLang="zh-CN" sz="2000" b="1" dirty="0" smtClean="0"/>
              <a:t>4.</a:t>
            </a:r>
            <a:r>
              <a:rPr lang="zh-CN" altLang="zh-CN" sz="2000" b="1" dirty="0" smtClean="0"/>
              <a:t> </a:t>
            </a:r>
            <a:r>
              <a:rPr lang="zh-CN" altLang="zh-CN" sz="2000" b="1" dirty="0"/>
              <a:t>《阿哈！原来如此》马丁</a:t>
            </a:r>
            <a:r>
              <a:rPr lang="en-US" altLang="zh-CN" sz="2000" b="1" dirty="0"/>
              <a:t>.</a:t>
            </a:r>
            <a:r>
              <a:rPr lang="zh-CN" altLang="zh-CN" sz="2000" b="1" dirty="0"/>
              <a:t>伽德纳著，李建臣、刘正新译，科学出版社，</a:t>
            </a:r>
            <a:r>
              <a:rPr lang="en-US" altLang="zh-CN" sz="2000" b="1" dirty="0"/>
              <a:t>2008</a:t>
            </a:r>
            <a:r>
              <a:rPr lang="zh-CN" altLang="zh-CN" sz="2000" b="1" dirty="0" smtClean="0"/>
              <a:t>年</a:t>
            </a:r>
            <a:r>
              <a:rPr lang="zh-CN" altLang="en-US" sz="2000" b="1" dirty="0" smtClean="0"/>
              <a:t>；</a:t>
            </a:r>
            <a:endParaRPr lang="en-US" altLang="zh-CN" sz="2000" b="1" dirty="0" smtClean="0"/>
          </a:p>
          <a:p>
            <a:pPr>
              <a:lnSpc>
                <a:spcPct val="150000"/>
              </a:lnSpc>
            </a:pPr>
            <a:r>
              <a:rPr lang="en-US" altLang="zh-CN" sz="2000" b="1" dirty="0" smtClean="0"/>
              <a:t>5.</a:t>
            </a:r>
            <a:r>
              <a:rPr lang="zh-CN" altLang="zh-CN" sz="2000" b="1" dirty="0" smtClean="0"/>
              <a:t>《作为教育任务的数学思想与方法》，邵光华，上海教育出版社，</a:t>
            </a:r>
            <a:r>
              <a:rPr lang="en-US" altLang="zh-CN" sz="2000" b="1" dirty="0" smtClean="0"/>
              <a:t>2009</a:t>
            </a:r>
            <a:r>
              <a:rPr lang="zh-CN" altLang="zh-CN" sz="2000" b="1" dirty="0" smtClean="0"/>
              <a:t>年；</a:t>
            </a:r>
          </a:p>
          <a:p>
            <a:pPr>
              <a:lnSpc>
                <a:spcPct val="150000"/>
              </a:lnSpc>
            </a:pPr>
            <a:r>
              <a:rPr lang="en-US" altLang="zh-CN" sz="2000" b="1" dirty="0" smtClean="0"/>
              <a:t>6.</a:t>
            </a:r>
            <a:r>
              <a:rPr lang="zh-CN" altLang="zh-CN" sz="2000" b="1" dirty="0" smtClean="0">
                <a:solidFill>
                  <a:srgbClr val="FF0000"/>
                </a:solidFill>
              </a:rPr>
              <a:t> </a:t>
            </a:r>
            <a:r>
              <a:rPr lang="zh-CN" altLang="zh-CN" sz="2000" b="1" dirty="0"/>
              <a:t>《中国大百科全书》数学分册，中国大百科全书出版社，</a:t>
            </a:r>
            <a:r>
              <a:rPr lang="en-US" altLang="zh-CN" sz="2000" b="1" dirty="0"/>
              <a:t>1988</a:t>
            </a:r>
            <a:r>
              <a:rPr lang="zh-CN" altLang="zh-CN" sz="2000" b="1" dirty="0" smtClean="0"/>
              <a:t>年</a:t>
            </a:r>
            <a:endParaRPr lang="en-US" altLang="zh-CN" sz="2000" b="1" dirty="0" smtClean="0"/>
          </a:p>
          <a:p>
            <a:pPr>
              <a:lnSpc>
                <a:spcPct val="150000"/>
              </a:lnSpc>
            </a:pPr>
            <a:r>
              <a:rPr lang="en-US" altLang="zh-CN" sz="2000" b="1" dirty="0" smtClean="0"/>
              <a:t>7.《</a:t>
            </a:r>
            <a:r>
              <a:rPr lang="zh-CN" altLang="en-US" sz="2000" b="1" dirty="0" smtClean="0"/>
              <a:t>简明数学史</a:t>
            </a:r>
            <a:r>
              <a:rPr lang="en-US" altLang="zh-CN" sz="2000" b="1" dirty="0" smtClean="0"/>
              <a:t>》Victor </a:t>
            </a:r>
            <a:r>
              <a:rPr lang="en-US" altLang="zh-CN" sz="2000" b="1" dirty="0" err="1" smtClean="0"/>
              <a:t>J.Katz</a:t>
            </a:r>
            <a:r>
              <a:rPr lang="en-US" altLang="zh-CN" sz="2000" b="1" dirty="0" smtClean="0"/>
              <a:t> </a:t>
            </a:r>
            <a:r>
              <a:rPr lang="zh-CN" altLang="en-US" sz="2000" b="1" dirty="0" smtClean="0"/>
              <a:t>著，董晓波等译，机械工业出版社，</a:t>
            </a:r>
            <a:r>
              <a:rPr lang="en-US" altLang="zh-CN" sz="2000" b="1" dirty="0" smtClean="0"/>
              <a:t>2016</a:t>
            </a:r>
            <a:r>
              <a:rPr lang="zh-CN" altLang="en-US" sz="2000" b="1" dirty="0" smtClean="0"/>
              <a:t>年</a:t>
            </a:r>
            <a:endParaRPr lang="en-US" altLang="zh-CN" sz="2000" b="1" dirty="0" smtClean="0"/>
          </a:p>
          <a:p>
            <a:endParaRPr lang="zh-CN" altLang="zh-CN" sz="2800" dirty="0"/>
          </a:p>
        </p:txBody>
      </p:sp>
    </p:spTree>
    <p:extLst>
      <p:ext uri="{BB962C8B-B14F-4D97-AF65-F5344CB8AC3E}">
        <p14:creationId xmlns:p14="http://schemas.microsoft.com/office/powerpoint/2010/main" val="12045697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a:buNone/>
            </a:pPr>
            <a:r>
              <a:rPr lang="zh-CN" altLang="en-US" b="1" dirty="0" smtClean="0"/>
              <a:t>问题</a:t>
            </a:r>
            <a:r>
              <a:rPr lang="en-US" altLang="zh-CN" b="1" dirty="0" smtClean="0"/>
              <a:t>:</a:t>
            </a:r>
          </a:p>
          <a:p>
            <a:pPr>
              <a:buNone/>
            </a:pPr>
            <a:r>
              <a:rPr lang="en-US" altLang="zh-CN" b="1" dirty="0" smtClean="0"/>
              <a:t>1.</a:t>
            </a:r>
            <a:r>
              <a:rPr lang="zh-CN" altLang="en-US" b="1" dirty="0" smtClean="0"/>
              <a:t>转得奖金数的可能性大小</a:t>
            </a:r>
            <a:r>
              <a:rPr lang="en-US" altLang="zh-CN" b="1" dirty="0" smtClean="0"/>
              <a:t>(</a:t>
            </a:r>
            <a:r>
              <a:rPr lang="zh-CN" altLang="en-US" b="1" dirty="0" smtClean="0"/>
              <a:t>概率</a:t>
            </a:r>
            <a:r>
              <a:rPr lang="en-US" altLang="zh-CN" b="1" dirty="0" smtClean="0"/>
              <a:t>)</a:t>
            </a:r>
            <a:r>
              <a:rPr lang="zh-CN" altLang="en-US" b="1" dirty="0" smtClean="0"/>
              <a:t>和什么有关</a:t>
            </a:r>
            <a:r>
              <a:rPr lang="en-US" altLang="zh-CN" b="1" dirty="0" smtClean="0"/>
              <a:t>?</a:t>
            </a:r>
          </a:p>
          <a:p>
            <a:pPr>
              <a:buNone/>
            </a:pPr>
            <a:endParaRPr lang="en-US" altLang="zh-CN" b="1" dirty="0" smtClean="0"/>
          </a:p>
          <a:p>
            <a:pPr>
              <a:buNone/>
            </a:pPr>
            <a:r>
              <a:rPr lang="en-US" altLang="zh-CN" b="1" dirty="0" smtClean="0"/>
              <a:t>2.</a:t>
            </a:r>
            <a:r>
              <a:rPr lang="zh-CN" altLang="en-US" b="1" dirty="0" smtClean="0"/>
              <a:t>旋转一次收多少钱才不赔？</a:t>
            </a:r>
            <a:endParaRPr lang="en-US" altLang="zh-CN" b="1" dirty="0" smtClean="0"/>
          </a:p>
          <a:p>
            <a:pPr>
              <a:buNone/>
            </a:pPr>
            <a:endParaRPr lang="zh-CN" alt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098" name="Picture 2" descr="http://img2.sucai.redocn.com/attachments/images/201304/20130429/Redocn_2013042413434525.jpg"/>
          <p:cNvPicPr>
            <a:picLocks noChangeAspect="1" noChangeArrowheads="1"/>
          </p:cNvPicPr>
          <p:nvPr/>
        </p:nvPicPr>
        <p:blipFill>
          <a:blip r:embed="rId2" cstate="print"/>
          <a:srcRect/>
          <a:stretch>
            <a:fillRect/>
          </a:stretch>
        </p:blipFill>
        <p:spPr bwMode="auto">
          <a:xfrm>
            <a:off x="812752" y="548680"/>
            <a:ext cx="3168352" cy="3263402"/>
          </a:xfrm>
          <a:prstGeom prst="rect">
            <a:avLst/>
          </a:prstGeom>
          <a:noFill/>
        </p:spPr>
      </p:pic>
      <p:pic>
        <p:nvPicPr>
          <p:cNvPr id="132100" name="Picture 4" descr="http://pic30.nipic.com/20130626/2151702_141916662000_2.jpg"/>
          <p:cNvPicPr>
            <a:picLocks noChangeAspect="1" noChangeArrowheads="1"/>
          </p:cNvPicPr>
          <p:nvPr/>
        </p:nvPicPr>
        <p:blipFill>
          <a:blip r:embed="rId3" cstate="print"/>
          <a:srcRect/>
          <a:stretch>
            <a:fillRect/>
          </a:stretch>
        </p:blipFill>
        <p:spPr bwMode="auto">
          <a:xfrm>
            <a:off x="4932040" y="204712"/>
            <a:ext cx="3456384" cy="3456384"/>
          </a:xfrm>
          <a:prstGeom prst="rect">
            <a:avLst/>
          </a:prstGeom>
          <a:noFill/>
        </p:spPr>
      </p:pic>
      <p:pic>
        <p:nvPicPr>
          <p:cNvPr id="132102" name="Picture 6" descr="http://pic41.nipic.com/20140507/18418991_172037445000_2.jpg"/>
          <p:cNvPicPr>
            <a:picLocks noChangeAspect="1" noChangeArrowheads="1"/>
          </p:cNvPicPr>
          <p:nvPr/>
        </p:nvPicPr>
        <p:blipFill>
          <a:blip r:embed="rId4" cstate="print"/>
          <a:srcRect/>
          <a:stretch>
            <a:fillRect/>
          </a:stretch>
        </p:blipFill>
        <p:spPr bwMode="auto">
          <a:xfrm>
            <a:off x="884760" y="3689648"/>
            <a:ext cx="3024336" cy="3024336"/>
          </a:xfrm>
          <a:prstGeom prst="rect">
            <a:avLst/>
          </a:prstGeom>
          <a:noFill/>
        </p:spPr>
      </p:pic>
      <p:pic>
        <p:nvPicPr>
          <p:cNvPr id="132104" name="Picture 8" descr="http://pic5.nipic.com/20100203/4082926_132921507404_2.jpg"/>
          <p:cNvPicPr>
            <a:picLocks noChangeAspect="1" noChangeArrowheads="1"/>
          </p:cNvPicPr>
          <p:nvPr/>
        </p:nvPicPr>
        <p:blipFill>
          <a:blip r:embed="rId5" cstate="print"/>
          <a:srcRect/>
          <a:stretch>
            <a:fillRect/>
          </a:stretch>
        </p:blipFill>
        <p:spPr bwMode="auto">
          <a:xfrm>
            <a:off x="5076056" y="3689648"/>
            <a:ext cx="3168352" cy="3168352"/>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500"/>
                                  </p:stCondLst>
                                  <p:childTnLst>
                                    <p:set>
                                      <p:cBhvr>
                                        <p:cTn id="6" dur="1" fill="hold">
                                          <p:stCondLst>
                                            <p:cond delay="0"/>
                                          </p:stCondLst>
                                        </p:cTn>
                                        <p:tgtEl>
                                          <p:spTgt spid="132102"/>
                                        </p:tgtEl>
                                        <p:attrNameLst>
                                          <p:attrName>style.visibility</p:attrName>
                                        </p:attrNameLst>
                                      </p:cBhvr>
                                      <p:to>
                                        <p:strVal val="visible"/>
                                      </p:to>
                                    </p:set>
                                    <p:anim calcmode="lin" valueType="num">
                                      <p:cBhvr additive="base">
                                        <p:cTn id="7" dur="500" fill="hold"/>
                                        <p:tgtEl>
                                          <p:spTgt spid="132102"/>
                                        </p:tgtEl>
                                        <p:attrNameLst>
                                          <p:attrName>ppt_x</p:attrName>
                                        </p:attrNameLst>
                                      </p:cBhvr>
                                      <p:tavLst>
                                        <p:tav tm="0">
                                          <p:val>
                                            <p:strVal val="#ppt_x"/>
                                          </p:val>
                                        </p:tav>
                                        <p:tav tm="100000">
                                          <p:val>
                                            <p:strVal val="#ppt_x"/>
                                          </p:val>
                                        </p:tav>
                                      </p:tavLst>
                                    </p:anim>
                                    <p:anim calcmode="lin" valueType="num">
                                      <p:cBhvr additive="base">
                                        <p:cTn id="8" dur="500" fill="hold"/>
                                        <p:tgtEl>
                                          <p:spTgt spid="13210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500"/>
                                  </p:stCondLst>
                                  <p:childTnLst>
                                    <p:set>
                                      <p:cBhvr>
                                        <p:cTn id="12" dur="1" fill="hold">
                                          <p:stCondLst>
                                            <p:cond delay="0"/>
                                          </p:stCondLst>
                                        </p:cTn>
                                        <p:tgtEl>
                                          <p:spTgt spid="132100"/>
                                        </p:tgtEl>
                                        <p:attrNameLst>
                                          <p:attrName>style.visibility</p:attrName>
                                        </p:attrNameLst>
                                      </p:cBhvr>
                                      <p:to>
                                        <p:strVal val="visible"/>
                                      </p:to>
                                    </p:set>
                                    <p:animEffect transition="in" filter="circle(in)">
                                      <p:cBhvr>
                                        <p:cTn id="13" dur="2000"/>
                                        <p:tgtEl>
                                          <p:spTgt spid="132100"/>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500"/>
                                  </p:stCondLst>
                                  <p:childTnLst>
                                    <p:set>
                                      <p:cBhvr>
                                        <p:cTn id="17" dur="1" fill="hold">
                                          <p:stCondLst>
                                            <p:cond delay="0"/>
                                          </p:stCondLst>
                                        </p:cTn>
                                        <p:tgtEl>
                                          <p:spTgt spid="132104"/>
                                        </p:tgtEl>
                                        <p:attrNameLst>
                                          <p:attrName>style.visibility</p:attrName>
                                        </p:attrNameLst>
                                      </p:cBhvr>
                                      <p:to>
                                        <p:strVal val="visible"/>
                                      </p:to>
                                    </p:set>
                                    <p:animEffect transition="in" filter="wheel(1)">
                                      <p:cBhvr>
                                        <p:cTn id="18" dur="2000"/>
                                        <p:tgtEl>
                                          <p:spTgt spid="132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grayscl/>
            <a:extLst>
              <a:ext uri="{BEBA8EAE-BF5A-486C-A8C5-ECC9F3942E4B}">
                <a14:imgProps xmlns:a14="http://schemas.microsoft.com/office/drawing/2010/main">
                  <a14:imgLayer r:embed="rId4">
                    <a14:imgEffect>
                      <a14:sharpenSoften amount="-76000"/>
                    </a14:imgEffect>
                    <a14:imgEffect>
                      <a14:colorTemperature colorTemp="4875"/>
                    </a14:imgEffect>
                    <a14:imgEffect>
                      <a14:saturation sat="196000"/>
                    </a14:imgEffect>
                    <a14:imgEffect>
                      <a14:brightnessContrast bright="66000" contrast="26000"/>
                    </a14:imgEffect>
                  </a14:imgLayer>
                </a14:imgProps>
              </a:ext>
              <a:ext uri="{28A0092B-C50C-407E-A947-70E740481C1C}">
                <a14:useLocalDpi xmlns:a14="http://schemas.microsoft.com/office/drawing/2010/main" val="0"/>
              </a:ext>
            </a:extLst>
          </a:blip>
          <a:srcRect/>
          <a:stretch>
            <a:fillRect/>
          </a:stretch>
        </p:blipFill>
        <p:spPr bwMode="auto">
          <a:xfrm>
            <a:off x="0" y="2276872"/>
            <a:ext cx="2477155" cy="180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矩形 3"/>
          <p:cNvSpPr/>
          <p:nvPr/>
        </p:nvSpPr>
        <p:spPr>
          <a:xfrm>
            <a:off x="2483768" y="822016"/>
            <a:ext cx="6660232" cy="519927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anchor="ctr"/>
          <a:lstStyle/>
          <a:p>
            <a:pPr algn="ctr">
              <a:defRPr/>
            </a:pPr>
            <a:endParaRPr lang="zh-CN" altLang="en-US" sz="1400" dirty="0">
              <a:solidFill>
                <a:schemeClr val="tx1">
                  <a:lumMod val="85000"/>
                  <a:lumOff val="15000"/>
                </a:schemeClr>
              </a:solidFill>
            </a:endParaRPr>
          </a:p>
        </p:txBody>
      </p:sp>
      <p:sp>
        <p:nvSpPr>
          <p:cNvPr id="3076" name="Text Box 7"/>
          <p:cNvSpPr txBox="1">
            <a:spLocks noChangeArrowheads="1"/>
          </p:cNvSpPr>
          <p:nvPr/>
        </p:nvSpPr>
        <p:spPr bwMode="auto">
          <a:xfrm>
            <a:off x="2694493" y="2274926"/>
            <a:ext cx="6449507" cy="1754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91431" tIns="45715" rIns="91431" bIns="45715">
            <a:spAutoFit/>
          </a:bodyPr>
          <a:lstStyle>
            <a:lvl1pPr eaLnBrk="0" hangingPunct="0">
              <a:defRPr sz="2000">
                <a:solidFill>
                  <a:schemeClr val="tx1"/>
                </a:solidFill>
                <a:latin typeface="Calibri" pitchFamily="34" charset="0"/>
                <a:ea typeface="宋体" charset="-122"/>
              </a:defRPr>
            </a:lvl1pPr>
            <a:lvl2pPr marL="742950" indent="-285750" eaLnBrk="0" hangingPunct="0">
              <a:defRPr sz="2000">
                <a:solidFill>
                  <a:schemeClr val="tx1"/>
                </a:solidFill>
                <a:latin typeface="Calibri" pitchFamily="34" charset="0"/>
                <a:ea typeface="宋体" charset="-122"/>
              </a:defRPr>
            </a:lvl2pPr>
            <a:lvl3pPr marL="1143000" indent="-228600" eaLnBrk="0" hangingPunct="0">
              <a:defRPr sz="2000">
                <a:solidFill>
                  <a:schemeClr val="tx1"/>
                </a:solidFill>
                <a:latin typeface="Calibri" pitchFamily="34" charset="0"/>
                <a:ea typeface="宋体" charset="-122"/>
              </a:defRPr>
            </a:lvl3pPr>
            <a:lvl4pPr marL="1600200" indent="-228600" eaLnBrk="0" hangingPunct="0">
              <a:defRPr sz="2000">
                <a:solidFill>
                  <a:schemeClr val="tx1"/>
                </a:solidFill>
                <a:latin typeface="Calibri" pitchFamily="34" charset="0"/>
                <a:ea typeface="宋体" charset="-122"/>
              </a:defRPr>
            </a:lvl4pPr>
            <a:lvl5pPr eaLnBrk="0" hangingPunct="0">
              <a:defRPr sz="2000">
                <a:solidFill>
                  <a:schemeClr val="tx1"/>
                </a:solidFill>
                <a:latin typeface="Calibri" pitchFamily="34" charset="0"/>
                <a:ea typeface="宋体" charset="-122"/>
              </a:defRPr>
            </a:lvl5pPr>
            <a:lvl6pPr marL="2514600" indent="-228600" defTabSz="1028700" eaLnBrk="0" fontAlgn="base" hangingPunct="0">
              <a:spcBef>
                <a:spcPct val="0"/>
              </a:spcBef>
              <a:spcAft>
                <a:spcPct val="0"/>
              </a:spcAft>
              <a:defRPr sz="2000">
                <a:solidFill>
                  <a:schemeClr val="tx1"/>
                </a:solidFill>
                <a:latin typeface="Calibri" pitchFamily="34" charset="0"/>
                <a:ea typeface="宋体" charset="-122"/>
              </a:defRPr>
            </a:lvl6pPr>
            <a:lvl7pPr marL="2971800" indent="-228600" defTabSz="1028700" eaLnBrk="0" fontAlgn="base" hangingPunct="0">
              <a:spcBef>
                <a:spcPct val="0"/>
              </a:spcBef>
              <a:spcAft>
                <a:spcPct val="0"/>
              </a:spcAft>
              <a:defRPr sz="2000">
                <a:solidFill>
                  <a:schemeClr val="tx1"/>
                </a:solidFill>
                <a:latin typeface="Calibri" pitchFamily="34" charset="0"/>
                <a:ea typeface="宋体" charset="-122"/>
              </a:defRPr>
            </a:lvl7pPr>
            <a:lvl8pPr marL="3429000" indent="-228600" defTabSz="1028700" eaLnBrk="0" fontAlgn="base" hangingPunct="0">
              <a:spcBef>
                <a:spcPct val="0"/>
              </a:spcBef>
              <a:spcAft>
                <a:spcPct val="0"/>
              </a:spcAft>
              <a:defRPr sz="2000">
                <a:solidFill>
                  <a:schemeClr val="tx1"/>
                </a:solidFill>
                <a:latin typeface="Calibri" pitchFamily="34" charset="0"/>
                <a:ea typeface="宋体" charset="-122"/>
              </a:defRPr>
            </a:lvl8pPr>
            <a:lvl9pPr marL="3886200" indent="-228600" defTabSz="1028700" eaLnBrk="0" fontAlgn="base" hangingPunct="0">
              <a:spcBef>
                <a:spcPct val="0"/>
              </a:spcBef>
              <a:spcAft>
                <a:spcPct val="0"/>
              </a:spcAft>
              <a:defRPr sz="2000">
                <a:solidFill>
                  <a:schemeClr val="tx1"/>
                </a:solidFill>
                <a:latin typeface="Calibri" pitchFamily="34" charset="0"/>
                <a:ea typeface="宋体" charset="-122"/>
              </a:defRPr>
            </a:lvl9pPr>
          </a:lstStyle>
          <a:p>
            <a:pPr marL="406359" indent="-406359">
              <a:lnSpc>
                <a:spcPct val="150000"/>
              </a:lnSpc>
              <a:buFont typeface="+mj-lt"/>
              <a:buAutoNum type="arabicPeriod"/>
            </a:pPr>
            <a:r>
              <a:rPr lang="zh-CN" altLang="en-US" sz="2400" b="1" dirty="0" smtClean="0">
                <a:solidFill>
                  <a:schemeClr val="bg1"/>
                </a:solidFill>
                <a:latin typeface="微软雅黑" pitchFamily="34" charset="-122"/>
                <a:ea typeface="微软雅黑" pitchFamily="34" charset="-122"/>
              </a:rPr>
              <a:t>概率起源</a:t>
            </a:r>
            <a:endParaRPr lang="en-US" altLang="zh-CN" sz="2400" b="1" dirty="0" smtClean="0">
              <a:solidFill>
                <a:schemeClr val="bg1"/>
              </a:solidFill>
              <a:latin typeface="微软雅黑" pitchFamily="34" charset="-122"/>
              <a:ea typeface="微软雅黑" pitchFamily="34" charset="-122"/>
            </a:endParaRPr>
          </a:p>
          <a:p>
            <a:pPr marL="406359" indent="-406359">
              <a:lnSpc>
                <a:spcPct val="150000"/>
              </a:lnSpc>
              <a:buFont typeface="+mj-lt"/>
              <a:buAutoNum type="arabicPeriod"/>
            </a:pPr>
            <a:r>
              <a:rPr lang="zh-CN" altLang="en-US" sz="2400" b="1" dirty="0" smtClean="0">
                <a:solidFill>
                  <a:schemeClr val="bg1"/>
                </a:solidFill>
                <a:latin typeface="微软雅黑" pitchFamily="34" charset="-122"/>
                <a:ea typeface="微软雅黑" pitchFamily="34" charset="-122"/>
              </a:rPr>
              <a:t>概率定义</a:t>
            </a:r>
            <a:endParaRPr lang="en-US" altLang="zh-CN" sz="2400" b="1" dirty="0" smtClean="0">
              <a:solidFill>
                <a:schemeClr val="bg1"/>
              </a:solidFill>
              <a:latin typeface="微软雅黑" pitchFamily="34" charset="-122"/>
              <a:ea typeface="微软雅黑" pitchFamily="34" charset="-122"/>
            </a:endParaRPr>
          </a:p>
          <a:p>
            <a:pPr>
              <a:lnSpc>
                <a:spcPct val="150000"/>
              </a:lnSpc>
            </a:pPr>
            <a:endParaRPr lang="en-US" altLang="zh-CN" sz="2400" b="1" dirty="0">
              <a:solidFill>
                <a:schemeClr val="bg1"/>
              </a:solidFill>
              <a:latin typeface="微软雅黑" pitchFamily="34" charset="-122"/>
              <a:ea typeface="微软雅黑" pitchFamily="34" charset="-122"/>
            </a:endParaRPr>
          </a:p>
        </p:txBody>
      </p:sp>
      <p:sp>
        <p:nvSpPr>
          <p:cNvPr id="12" name="标题 1"/>
          <p:cNvSpPr>
            <a:spLocks noGrp="1"/>
          </p:cNvSpPr>
          <p:nvPr>
            <p:ph type="title"/>
          </p:nvPr>
        </p:nvSpPr>
        <p:spPr>
          <a:xfrm>
            <a:off x="35496" y="2421374"/>
            <a:ext cx="2514466" cy="1520976"/>
          </a:xfrm>
        </p:spPr>
        <p:txBody>
          <a:bodyPr rtlCol="0">
            <a:normAutofit fontScale="90000"/>
          </a:bodyPr>
          <a:lstStyle/>
          <a:p>
            <a:pPr>
              <a:defRPr/>
            </a:pPr>
            <a:r>
              <a:rPr lang="zh-CN" altLang="en-US" sz="4800" dirty="0"/>
              <a:t>目录</a:t>
            </a:r>
            <a:r>
              <a:rPr lang="en-US" altLang="zh-CN" sz="2800" dirty="0"/>
              <a:t/>
            </a:r>
            <a:br>
              <a:rPr lang="en-US" altLang="zh-CN" sz="2800" dirty="0"/>
            </a:br>
            <a:r>
              <a:rPr lang="zh-CN" altLang="en-US" sz="2800" dirty="0"/>
              <a:t> </a:t>
            </a:r>
            <a:r>
              <a:rPr lang="en-US" altLang="zh-CN" b="0" dirty="0" smtClean="0">
                <a:solidFill>
                  <a:schemeClr val="bg1">
                    <a:lumMod val="50000"/>
                  </a:schemeClr>
                </a:solidFill>
                <a:latin typeface="Impact" pitchFamily="34" charset="0"/>
              </a:rPr>
              <a:t>CONTENTS</a:t>
            </a:r>
            <a:endParaRPr lang="zh-CN" altLang="en-US" b="0" dirty="0">
              <a:solidFill>
                <a:schemeClr val="bg1">
                  <a:lumMod val="50000"/>
                </a:schemeClr>
              </a:solidFill>
              <a:latin typeface="Impact" pitchFamily="34" charset="0"/>
            </a:endParaRPr>
          </a:p>
        </p:txBody>
      </p:sp>
    </p:spTree>
    <p:extLst>
      <p:ext uri="{BB962C8B-B14F-4D97-AF65-F5344CB8AC3E}">
        <p14:creationId xmlns:p14="http://schemas.microsoft.com/office/powerpoint/2010/main" val="31496483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09450" y="2400905"/>
            <a:ext cx="2215975" cy="697619"/>
          </a:xfrm>
          <a:prstGeom prst="rect">
            <a:avLst/>
          </a:prstGeom>
        </p:spPr>
        <p:txBody>
          <a:bodyPr wrap="none" lIns="81272" tIns="40636" rIns="81272" bIns="40636">
            <a:spAutoFit/>
          </a:bodyPr>
          <a:lstStyle/>
          <a:p>
            <a:pPr>
              <a:defRPr/>
            </a:pPr>
            <a:r>
              <a:rPr lang="zh-CN" altLang="en-US" sz="4000" b="1" dirty="0" smtClean="0">
                <a:solidFill>
                  <a:srgbClr val="00B0F0"/>
                </a:solidFill>
                <a:latin typeface="微软雅黑" pitchFamily="34" charset="-122"/>
                <a:ea typeface="微软雅黑" pitchFamily="34" charset="-122"/>
              </a:rPr>
              <a:t>概率起源</a:t>
            </a:r>
            <a:endParaRPr lang="zh-CN" altLang="en-US" sz="4000" b="1" dirty="0">
              <a:solidFill>
                <a:srgbClr val="00B0F0"/>
              </a:solidFill>
              <a:latin typeface="微软雅黑" pitchFamily="34" charset="-122"/>
              <a:ea typeface="微软雅黑" pitchFamily="34" charset="-122"/>
            </a:endParaRPr>
          </a:p>
        </p:txBody>
      </p:sp>
      <p:sp>
        <p:nvSpPr>
          <p:cNvPr id="10243" name="TextBox 4"/>
          <p:cNvSpPr txBox="1">
            <a:spLocks noChangeArrowheads="1"/>
          </p:cNvSpPr>
          <p:nvPr/>
        </p:nvSpPr>
        <p:spPr bwMode="auto">
          <a:xfrm>
            <a:off x="1675863" y="1843013"/>
            <a:ext cx="1970716" cy="2451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1272" tIns="40636" rIns="81272" bIns="40636">
            <a:spAutoFit/>
          </a:bodyPr>
          <a:lstStyle>
            <a:lvl1pPr eaLnBrk="0" hangingPunct="0">
              <a:defRPr sz="2000">
                <a:solidFill>
                  <a:schemeClr val="tx1"/>
                </a:solidFill>
                <a:latin typeface="Calibri" pitchFamily="34" charset="0"/>
                <a:ea typeface="宋体" charset="-122"/>
              </a:defRPr>
            </a:lvl1pPr>
            <a:lvl2pPr marL="742950" indent="-285750" eaLnBrk="0" hangingPunct="0">
              <a:defRPr sz="2000">
                <a:solidFill>
                  <a:schemeClr val="tx1"/>
                </a:solidFill>
                <a:latin typeface="Calibri" pitchFamily="34" charset="0"/>
                <a:ea typeface="宋体" charset="-122"/>
              </a:defRPr>
            </a:lvl2pPr>
            <a:lvl3pPr marL="1143000" indent="-228600" eaLnBrk="0" hangingPunct="0">
              <a:defRPr sz="2000">
                <a:solidFill>
                  <a:schemeClr val="tx1"/>
                </a:solidFill>
                <a:latin typeface="Calibri" pitchFamily="34" charset="0"/>
                <a:ea typeface="宋体" charset="-122"/>
              </a:defRPr>
            </a:lvl3pPr>
            <a:lvl4pPr marL="1600200" indent="-228600" eaLnBrk="0" hangingPunct="0">
              <a:defRPr sz="2000">
                <a:solidFill>
                  <a:schemeClr val="tx1"/>
                </a:solidFill>
                <a:latin typeface="Calibri" pitchFamily="34" charset="0"/>
                <a:ea typeface="宋体" charset="-122"/>
              </a:defRPr>
            </a:lvl4pPr>
            <a:lvl5pPr eaLnBrk="0" hangingPunct="0">
              <a:defRPr sz="2000">
                <a:solidFill>
                  <a:schemeClr val="tx1"/>
                </a:solidFill>
                <a:latin typeface="Calibri" pitchFamily="34" charset="0"/>
                <a:ea typeface="宋体" charset="-122"/>
              </a:defRPr>
            </a:lvl5pPr>
            <a:lvl6pPr marL="2514600" indent="-228600" defTabSz="1028700" eaLnBrk="0" fontAlgn="base" hangingPunct="0">
              <a:spcBef>
                <a:spcPct val="0"/>
              </a:spcBef>
              <a:spcAft>
                <a:spcPct val="0"/>
              </a:spcAft>
              <a:defRPr sz="2000">
                <a:solidFill>
                  <a:schemeClr val="tx1"/>
                </a:solidFill>
                <a:latin typeface="Calibri" pitchFamily="34" charset="0"/>
                <a:ea typeface="宋体" charset="-122"/>
              </a:defRPr>
            </a:lvl6pPr>
            <a:lvl7pPr marL="2971800" indent="-228600" defTabSz="1028700" eaLnBrk="0" fontAlgn="base" hangingPunct="0">
              <a:spcBef>
                <a:spcPct val="0"/>
              </a:spcBef>
              <a:spcAft>
                <a:spcPct val="0"/>
              </a:spcAft>
              <a:defRPr sz="2000">
                <a:solidFill>
                  <a:schemeClr val="tx1"/>
                </a:solidFill>
                <a:latin typeface="Calibri" pitchFamily="34" charset="0"/>
                <a:ea typeface="宋体" charset="-122"/>
              </a:defRPr>
            </a:lvl7pPr>
            <a:lvl8pPr marL="3429000" indent="-228600" defTabSz="1028700" eaLnBrk="0" fontAlgn="base" hangingPunct="0">
              <a:spcBef>
                <a:spcPct val="0"/>
              </a:spcBef>
              <a:spcAft>
                <a:spcPct val="0"/>
              </a:spcAft>
              <a:defRPr sz="2000">
                <a:solidFill>
                  <a:schemeClr val="tx1"/>
                </a:solidFill>
                <a:latin typeface="Calibri" pitchFamily="34" charset="0"/>
                <a:ea typeface="宋体" charset="-122"/>
              </a:defRPr>
            </a:lvl8pPr>
            <a:lvl9pPr marL="3886200" indent="-228600" defTabSz="1028700" eaLnBrk="0" fontAlgn="base" hangingPunct="0">
              <a:spcBef>
                <a:spcPct val="0"/>
              </a:spcBef>
              <a:spcAft>
                <a:spcPct val="0"/>
              </a:spcAft>
              <a:defRPr sz="2000">
                <a:solidFill>
                  <a:schemeClr val="tx1"/>
                </a:solidFill>
                <a:latin typeface="Calibri" pitchFamily="34" charset="0"/>
                <a:ea typeface="宋体" charset="-122"/>
              </a:defRPr>
            </a:lvl9pPr>
          </a:lstStyle>
          <a:p>
            <a:pPr eaLnBrk="1" hangingPunct="1"/>
            <a:r>
              <a:rPr lang="en-US" altLang="zh-CN" sz="15400">
                <a:solidFill>
                  <a:srgbClr val="00B0F0"/>
                </a:solidFill>
                <a:latin typeface="Latha" pitchFamily="34" charset="0"/>
                <a:cs typeface="Latha" pitchFamily="34" charset="0"/>
              </a:rPr>
              <a:t>[</a:t>
            </a:r>
            <a:r>
              <a:rPr lang="en-US" altLang="zh-CN" sz="15400">
                <a:solidFill>
                  <a:srgbClr val="00B0F0"/>
                </a:solidFill>
                <a:latin typeface="FrankRuehl" pitchFamily="34" charset="-79"/>
                <a:cs typeface="FrankRuehl" pitchFamily="34" charset="-79"/>
              </a:rPr>
              <a:t>1</a:t>
            </a:r>
            <a:r>
              <a:rPr lang="en-US" altLang="zh-CN" sz="15400">
                <a:solidFill>
                  <a:srgbClr val="00B0F0"/>
                </a:solidFill>
                <a:latin typeface="Latha" pitchFamily="34" charset="0"/>
                <a:cs typeface="Latha" pitchFamily="34" charset="0"/>
              </a:rPr>
              <a:t>]</a:t>
            </a:r>
            <a:endParaRPr lang="zh-CN" altLang="en-US" sz="15400">
              <a:solidFill>
                <a:srgbClr val="00B0F0"/>
              </a:solidFill>
              <a:latin typeface="Latha" pitchFamily="34" charset="0"/>
              <a:cs typeface="Latha" pitchFamily="34" charset="0"/>
            </a:endParaRPr>
          </a:p>
        </p:txBody>
      </p:sp>
      <p:sp>
        <p:nvSpPr>
          <p:cNvPr id="10244" name="TextBox 5"/>
          <p:cNvSpPr txBox="1">
            <a:spLocks noChangeArrowheads="1"/>
          </p:cNvSpPr>
          <p:nvPr/>
        </p:nvSpPr>
        <p:spPr bwMode="auto">
          <a:xfrm>
            <a:off x="2917641" y="3153834"/>
            <a:ext cx="819437" cy="46165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31" tIns="45715" rIns="91431" bIns="45715">
            <a:spAutoFit/>
          </a:bodyPr>
          <a:lstStyle>
            <a:lvl1pPr eaLnBrk="0" hangingPunct="0">
              <a:defRPr sz="2000">
                <a:solidFill>
                  <a:schemeClr val="tx1"/>
                </a:solidFill>
                <a:latin typeface="Calibri" pitchFamily="34" charset="0"/>
                <a:ea typeface="宋体" charset="-122"/>
              </a:defRPr>
            </a:lvl1pPr>
            <a:lvl2pPr marL="742950" indent="-285750" eaLnBrk="0" hangingPunct="0">
              <a:defRPr sz="2000">
                <a:solidFill>
                  <a:schemeClr val="tx1"/>
                </a:solidFill>
                <a:latin typeface="Calibri" pitchFamily="34" charset="0"/>
                <a:ea typeface="宋体" charset="-122"/>
              </a:defRPr>
            </a:lvl2pPr>
            <a:lvl3pPr marL="1143000" indent="-228600" eaLnBrk="0" hangingPunct="0">
              <a:defRPr sz="2000">
                <a:solidFill>
                  <a:schemeClr val="tx1"/>
                </a:solidFill>
                <a:latin typeface="Calibri" pitchFamily="34" charset="0"/>
                <a:ea typeface="宋体" charset="-122"/>
              </a:defRPr>
            </a:lvl3pPr>
            <a:lvl4pPr marL="1600200" indent="-228600" eaLnBrk="0" hangingPunct="0">
              <a:defRPr sz="2000">
                <a:solidFill>
                  <a:schemeClr val="tx1"/>
                </a:solidFill>
                <a:latin typeface="Calibri" pitchFamily="34" charset="0"/>
                <a:ea typeface="宋体" charset="-122"/>
              </a:defRPr>
            </a:lvl4pPr>
            <a:lvl5pPr eaLnBrk="0" hangingPunct="0">
              <a:defRPr sz="2000">
                <a:solidFill>
                  <a:schemeClr val="tx1"/>
                </a:solidFill>
                <a:latin typeface="Calibri" pitchFamily="34" charset="0"/>
                <a:ea typeface="宋体" charset="-122"/>
              </a:defRPr>
            </a:lvl5pPr>
            <a:lvl6pPr marL="2514600" indent="-228600" defTabSz="1028700" eaLnBrk="0" fontAlgn="base" hangingPunct="0">
              <a:spcBef>
                <a:spcPct val="0"/>
              </a:spcBef>
              <a:spcAft>
                <a:spcPct val="0"/>
              </a:spcAft>
              <a:defRPr sz="2000">
                <a:solidFill>
                  <a:schemeClr val="tx1"/>
                </a:solidFill>
                <a:latin typeface="Calibri" pitchFamily="34" charset="0"/>
                <a:ea typeface="宋体" charset="-122"/>
              </a:defRPr>
            </a:lvl6pPr>
            <a:lvl7pPr marL="2971800" indent="-228600" defTabSz="1028700" eaLnBrk="0" fontAlgn="base" hangingPunct="0">
              <a:spcBef>
                <a:spcPct val="0"/>
              </a:spcBef>
              <a:spcAft>
                <a:spcPct val="0"/>
              </a:spcAft>
              <a:defRPr sz="2000">
                <a:solidFill>
                  <a:schemeClr val="tx1"/>
                </a:solidFill>
                <a:latin typeface="Calibri" pitchFamily="34" charset="0"/>
                <a:ea typeface="宋体" charset="-122"/>
              </a:defRPr>
            </a:lvl7pPr>
            <a:lvl8pPr marL="3429000" indent="-228600" defTabSz="1028700" eaLnBrk="0" fontAlgn="base" hangingPunct="0">
              <a:spcBef>
                <a:spcPct val="0"/>
              </a:spcBef>
              <a:spcAft>
                <a:spcPct val="0"/>
              </a:spcAft>
              <a:defRPr sz="2000">
                <a:solidFill>
                  <a:schemeClr val="tx1"/>
                </a:solidFill>
                <a:latin typeface="Calibri" pitchFamily="34" charset="0"/>
                <a:ea typeface="宋体" charset="-122"/>
              </a:defRPr>
            </a:lvl8pPr>
            <a:lvl9pPr marL="3886200" indent="-228600" defTabSz="1028700" eaLnBrk="0" fontAlgn="base" hangingPunct="0">
              <a:spcBef>
                <a:spcPct val="0"/>
              </a:spcBef>
              <a:spcAft>
                <a:spcPct val="0"/>
              </a:spcAft>
              <a:defRPr sz="2000">
                <a:solidFill>
                  <a:schemeClr val="tx1"/>
                </a:solidFill>
                <a:latin typeface="Calibri" pitchFamily="34" charset="0"/>
                <a:ea typeface="宋体" charset="-122"/>
              </a:defRPr>
            </a:lvl9pPr>
          </a:lstStyle>
          <a:p>
            <a:pPr eaLnBrk="1" hangingPunct="1"/>
            <a:r>
              <a:rPr lang="en-US" altLang="zh-CN" sz="2400" dirty="0">
                <a:solidFill>
                  <a:srgbClr val="00B0F0"/>
                </a:solidFill>
                <a:latin typeface="Impact" pitchFamily="34" charset="0"/>
              </a:rPr>
              <a:t>BUPT</a:t>
            </a:r>
            <a:endParaRPr lang="zh-CN" altLang="en-US" sz="2400" dirty="0">
              <a:solidFill>
                <a:srgbClr val="00B0F0"/>
              </a:solidFill>
              <a:latin typeface="Impact" pitchFamily="34" charset="0"/>
            </a:endParaRPr>
          </a:p>
        </p:txBody>
      </p:sp>
    </p:spTree>
    <p:extLst>
      <p:ext uri="{BB962C8B-B14F-4D97-AF65-F5344CB8AC3E}">
        <p14:creationId xmlns:p14="http://schemas.microsoft.com/office/powerpoint/2010/main" val="422960182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3415</TotalTime>
  <Words>3723</Words>
  <Application>Microsoft Office PowerPoint</Application>
  <PresentationFormat>全屏显示(4:3)</PresentationFormat>
  <Paragraphs>265</Paragraphs>
  <Slides>54</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54</vt:i4>
      </vt:variant>
    </vt:vector>
  </HeadingPairs>
  <TitlesOfParts>
    <vt:vector size="67" baseType="lpstr">
      <vt:lpstr>MS UI Gothic</vt:lpstr>
      <vt:lpstr>黑体</vt:lpstr>
      <vt:lpstr>华文隶书</vt:lpstr>
      <vt:lpstr>宋体</vt:lpstr>
      <vt:lpstr>微软雅黑</vt:lpstr>
      <vt:lpstr>Arial</vt:lpstr>
      <vt:lpstr>Calibri</vt:lpstr>
      <vt:lpstr>Cambria Math</vt:lpstr>
      <vt:lpstr>FrankRuehl</vt:lpstr>
      <vt:lpstr>Impact</vt:lpstr>
      <vt:lpstr>Latha</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目录  CONTENTS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例如，掷一枚均匀硬币的试验，历史上曾经有很多数学家做过。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lenovo</cp:lastModifiedBy>
  <cp:revision>389</cp:revision>
  <dcterms:created xsi:type="dcterms:W3CDTF">2015-12-23T00:36:12Z</dcterms:created>
  <dcterms:modified xsi:type="dcterms:W3CDTF">2019-02-25T03:43:50Z</dcterms:modified>
</cp:coreProperties>
</file>

<file path=docProps/thumbnail.jpeg>
</file>